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8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325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292" r:id="rId34"/>
    <p:sldId id="293" r:id="rId35"/>
    <p:sldId id="294" r:id="rId36"/>
    <p:sldId id="295" r:id="rId37"/>
    <p:sldId id="339" r:id="rId38"/>
    <p:sldId id="316" r:id="rId39"/>
    <p:sldId id="310" r:id="rId40"/>
    <p:sldId id="337" r:id="rId41"/>
    <p:sldId id="322" r:id="rId42"/>
    <p:sldId id="297" r:id="rId43"/>
    <p:sldId id="298" r:id="rId44"/>
    <p:sldId id="299" r:id="rId45"/>
    <p:sldId id="338" r:id="rId46"/>
    <p:sldId id="301" r:id="rId47"/>
    <p:sldId id="323" r:id="rId48"/>
    <p:sldId id="302" r:id="rId49"/>
    <p:sldId id="303" r:id="rId50"/>
    <p:sldId id="304" r:id="rId51"/>
    <p:sldId id="317" r:id="rId52"/>
    <p:sldId id="327" r:id="rId53"/>
    <p:sldId id="340" r:id="rId54"/>
    <p:sldId id="324" r:id="rId55"/>
    <p:sldId id="274" r:id="rId56"/>
    <p:sldId id="306" r:id="rId57"/>
    <p:sldId id="329" r:id="rId58"/>
    <p:sldId id="341" r:id="rId59"/>
    <p:sldId id="334" r:id="rId60"/>
    <p:sldId id="330" r:id="rId61"/>
    <p:sldId id="321" r:id="rId62"/>
    <p:sldId id="328" r:id="rId63"/>
    <p:sldId id="318" r:id="rId64"/>
    <p:sldId id="342" r:id="rId65"/>
    <p:sldId id="315" r:id="rId66"/>
    <p:sldId id="335" r:id="rId6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C695B"/>
    <a:srgbClr val="B9957B"/>
    <a:srgbClr val="D2B986"/>
    <a:srgbClr val="F0E9B8"/>
    <a:srgbClr val="23E629"/>
    <a:srgbClr val="F7ECF9"/>
    <a:srgbClr val="C00000"/>
    <a:srgbClr val="D21F1B"/>
    <a:srgbClr val="FDE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5" autoAdjust="0"/>
    <p:restoredTop sz="84715" autoAdjust="0"/>
  </p:normalViewPr>
  <p:slideViewPr>
    <p:cSldViewPr snapToGrid="0">
      <p:cViewPr varScale="1">
        <p:scale>
          <a:sx n="53" d="100"/>
          <a:sy n="53" d="100"/>
        </p:scale>
        <p:origin x="868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28/01/2025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80138-7E94-294C-E0E7-F150FBAD2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74273-2D3F-3954-63F5-849F57183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10EB74-EAA3-708C-9A49-62048281F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BD578-C6E9-F5BD-416F-9D1EAAF70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770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35BFF-7F47-2D07-0D4C-C0EA5FE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2B67F9-F2EC-8A55-7651-BDB1D1914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C2FE8-DA79-7996-C414-6982D98E9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D552-5063-6665-9C82-13CBC9961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0986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897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12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41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BD91-E396-B2FF-7FE2-5DF7CD20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ED9190-B0CD-2D83-4FEE-44ACCBA31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391A9A-9F42-24F0-7841-91115DDA3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579C-F9EF-96DF-A157-0A38EBA5E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54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415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A756-62F8-5F51-7767-CAD7BBAD6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73B214-6E87-E4DF-62DA-C5153FA82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11828C-A7FE-1E52-83D3-5D53C04B5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B2E7A2F-0EC6-0468-7F33-3C4B15378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86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FB04-2F3E-BA35-EEA8-A57DD133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241564-207E-6A87-8BCC-DAF6FE819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8A4219-D302-8040-8464-84CDAEB94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BCD7EA-3E48-8358-748C-AA3EB88C7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173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874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74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140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220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91F-EEBB-B8B8-096C-10B804FC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3B37B9-16DD-A832-C0E7-7A6DC09CA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75CAF1-2C6C-49F7-ABB1-E15AF8481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357C56-F374-5C9A-515D-4A88AE234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949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F27F3-5A15-95D0-E319-5282AFE2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67F6905-2B34-3D91-F30D-69C6BEE72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73C681-8A8F-F973-D2A1-31210BB74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B5FA5E-E507-65CE-6236-F529015B9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9295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E557-3912-A5C9-866E-88B504AD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3C61A5-C738-3D61-895F-CFA7FBEF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BE47CA-90DA-08DA-5849-486439C4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795183-711B-4549-632B-9AF848CF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759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8629-95DE-0944-EC1A-B7BF886C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D6B1B6-B454-79A6-2B34-418B584E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3A8E62-DBD7-E41C-60FE-ED3B7BEE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F86BD1-9B0E-EB6F-39F9-7FA992A3A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11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DF62-5050-471C-A6AD-769830BD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21531-B9D8-8EFE-C977-3543F1103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132F0-714D-0549-3196-C73C300A8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BC4788-8452-4B06-962E-47F62E8EB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031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7A38-D3BB-A017-D7C7-B4CD90C36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C415A1-88E4-8506-414B-25D4D242A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85F4B3-ED40-A7E2-E5B1-6C801933B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FD5430-4089-BFE7-DFE0-E03CD84BC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4962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EBBB-AE06-0F18-479C-A262A4CA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DFD25E-6C49-C75B-D04B-115F8224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BC62E33-0F24-3731-9B77-F84C57D8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4B2355-7D7E-D0DC-DE91-A72D01594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7787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28E62-3B1F-2A90-436B-CEF85E9DB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0ED47F7-9EC2-D2C9-3A33-7BC2F886BB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658B080-19AC-35CE-7D9C-E853FBB7E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FDBC17D-D9EB-C6FF-51BF-E3FFCBE084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564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586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microsoft.com/office/2007/relationships/hdphoto" Target="../media/hdphoto1.wdp"/><Relationship Id="rId9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microsoft.com/office/2007/relationships/hdphoto" Target="../media/hdphoto1.wdp"/><Relationship Id="rId9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80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openxmlformats.org/officeDocument/2006/relationships/image" Target="../media/image81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8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9.png"/><Relationship Id="rId5" Type="http://schemas.microsoft.com/office/2007/relationships/hdphoto" Target="../media/hdphoto1.wdp"/><Relationship Id="rId10" Type="http://schemas.openxmlformats.org/officeDocument/2006/relationships/image" Target="../media/image93.png"/><Relationship Id="rId4" Type="http://schemas.openxmlformats.org/officeDocument/2006/relationships/image" Target="../media/image3.png"/><Relationship Id="rId9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3.png"/><Relationship Id="rId7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71.png"/><Relationship Id="rId10" Type="http://schemas.openxmlformats.org/officeDocument/2006/relationships/image" Target="../media/image99.png"/><Relationship Id="rId4" Type="http://schemas.microsoft.com/office/2007/relationships/hdphoto" Target="../media/hdphoto1.wdp"/><Relationship Id="rId9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7" Type="http://schemas.openxmlformats.org/officeDocument/2006/relationships/image" Target="../media/image103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4.jp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0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3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microsoft.com/office/2007/relationships/hdphoto" Target="../media/hdphoto1.wdp"/><Relationship Id="rId9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g"/><Relationship Id="rId3" Type="http://schemas.openxmlformats.org/officeDocument/2006/relationships/image" Target="../media/image113.png"/><Relationship Id="rId7" Type="http://schemas.openxmlformats.org/officeDocument/2006/relationships/image" Target="../media/image114.png"/><Relationship Id="rId12" Type="http://schemas.openxmlformats.org/officeDocument/2006/relationships/image" Target="../media/image10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1.png"/><Relationship Id="rId11" Type="http://schemas.openxmlformats.org/officeDocument/2006/relationships/image" Target="../media/image73.png"/><Relationship Id="rId5" Type="http://schemas.microsoft.com/office/2007/relationships/hdphoto" Target="../media/hdphoto1.wdp"/><Relationship Id="rId10" Type="http://schemas.openxmlformats.org/officeDocument/2006/relationships/image" Target="../media/image117.png"/><Relationship Id="rId4" Type="http://schemas.openxmlformats.org/officeDocument/2006/relationships/image" Target="../media/image3.png"/><Relationship Id="rId9" Type="http://schemas.openxmlformats.org/officeDocument/2006/relationships/image" Target="../media/image1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8.jp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0.jpg"/><Relationship Id="rId5" Type="http://schemas.openxmlformats.org/officeDocument/2006/relationships/image" Target="../media/image119.jp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2.jp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2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4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3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png"/><Relationship Id="rId5" Type="http://schemas.openxmlformats.org/officeDocument/2006/relationships/image" Target="../media/image131.png"/><Relationship Id="rId10" Type="http://schemas.openxmlformats.org/officeDocument/2006/relationships/image" Target="../media/image134.png"/><Relationship Id="rId4" Type="http://schemas.microsoft.com/office/2007/relationships/hdphoto" Target="../media/hdphoto1.wdp"/><Relationship Id="rId9" Type="http://schemas.openxmlformats.org/officeDocument/2006/relationships/image" Target="../media/image12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3.png"/><Relationship Id="rId7" Type="http://schemas.openxmlformats.org/officeDocument/2006/relationships/image" Target="../media/image13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8.png"/><Relationship Id="rId5" Type="http://schemas.openxmlformats.org/officeDocument/2006/relationships/image" Target="../media/image137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14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microsoft.com/office/2007/relationships/hdphoto" Target="../media/hdphoto1.wdp"/><Relationship Id="rId7" Type="http://schemas.openxmlformats.org/officeDocument/2006/relationships/image" Target="../media/image1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4.png"/><Relationship Id="rId5" Type="http://schemas.openxmlformats.org/officeDocument/2006/relationships/image" Target="../media/image110.png"/><Relationship Id="rId4" Type="http://schemas.openxmlformats.org/officeDocument/2006/relationships/image" Target="../media/image143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5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</a:rPr>
              <a:t>URBAN MOBILITY CHALLENGE</a:t>
            </a:r>
            <a:endParaRPr lang="it-IT" sz="32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B70E5-12B4-0115-4C26-30F1E093539B}"/>
              </a:ext>
            </a:extLst>
          </p:cNvPr>
          <p:cNvSpPr txBox="1"/>
          <p:nvPr/>
        </p:nvSpPr>
        <p:spPr>
          <a:xfrm>
            <a:off x="8410075" y="5934670"/>
            <a:ext cx="3781926" cy="923330"/>
          </a:xfrm>
          <a:prstGeom prst="rect">
            <a:avLst/>
          </a:prstGeom>
          <a:solidFill>
            <a:srgbClr val="B3071B"/>
          </a:solidFill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Alessandro Borgherini - 2123456</a:t>
            </a:r>
          </a:p>
          <a:p>
            <a:r>
              <a:rPr lang="it-IT" b="1" dirty="0">
                <a:solidFill>
                  <a:schemeClr val="bg1"/>
                </a:solidFill>
              </a:rPr>
              <a:t>Riccardo Rettore - 2110512</a:t>
            </a:r>
          </a:p>
          <a:p>
            <a:r>
              <a:rPr lang="it-IT" b="1" dirty="0">
                <a:solidFill>
                  <a:schemeClr val="bg1"/>
                </a:solidFill>
              </a:rPr>
              <a:t>Thomas Zamprogno - 2121463 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4841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7111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00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3044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095955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55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197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75D1C-6990-A7C0-75F6-0F1C2864E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3ABE0B5-AA9F-2DD2-B00C-138C4FA9F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736922-DD0C-9341-53F7-74C524CB3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05" y="1178651"/>
            <a:ext cx="10638389" cy="567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5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8782-22B3-788C-446A-9D05BC361CBA}"/>
              </a:ext>
            </a:extLst>
          </p:cNvPr>
          <p:cNvSpPr txBox="1"/>
          <p:nvPr/>
        </p:nvSpPr>
        <p:spPr>
          <a:xfrm>
            <a:off x="456000" y="2176330"/>
            <a:ext cx="64650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Introduction</a:t>
            </a:r>
            <a:r>
              <a:rPr lang="it-IT" sz="2000" dirty="0"/>
              <a:t> &amp; </a:t>
            </a:r>
            <a:r>
              <a:rPr lang="it-IT" sz="2000" dirty="0" err="1"/>
              <a:t>Objectives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Obstacle</a:t>
            </a:r>
            <a:r>
              <a:rPr lang="it-IT" sz="2000" dirty="0"/>
              <a:t> </a:t>
            </a:r>
            <a:r>
              <a:rPr lang="it-IT" sz="2000" dirty="0" err="1"/>
              <a:t>avoidance</a:t>
            </a:r>
            <a:r>
              <a:rPr lang="it-IT" sz="2000" dirty="0"/>
              <a:t>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tracking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Linear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Nonlinear</a:t>
            </a:r>
            <a:r>
              <a:rPr lang="it-IT" sz="2000" dirty="0"/>
              <a:t>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Output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B-point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Further</a:t>
            </a:r>
            <a:r>
              <a:rPr lang="it-IT" sz="2000" b="1" dirty="0"/>
              <a:t> </a:t>
            </a:r>
            <a:r>
              <a:rPr lang="it-IT" sz="2000" b="1" dirty="0" err="1"/>
              <a:t>derivatives</a:t>
            </a:r>
            <a:r>
              <a:rPr lang="it-IT" sz="2000" b="1" dirty="0"/>
              <a:t> </a:t>
            </a:r>
            <a:r>
              <a:rPr lang="it-IT" sz="2000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Parking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Cartesian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Posture </a:t>
            </a:r>
            <a:r>
              <a:rPr lang="it-IT" sz="2000" b="1" dirty="0" err="1"/>
              <a:t>regulation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Final</a:t>
            </a:r>
            <a:r>
              <a:rPr lang="it-IT" sz="2000" dirty="0"/>
              <a:t> </a:t>
            </a:r>
            <a:r>
              <a:rPr lang="it-IT" sz="2000" dirty="0" err="1"/>
              <a:t>considerations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FFC3E-6EFD-BDB3-8040-AC659CF8A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575EE03-FDD4-1799-D324-F30E8356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0079E-980A-F1DD-1394-C3F3FE810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35" y="1157001"/>
            <a:ext cx="10821524" cy="56719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1751CF-7AC8-E8F1-013E-6397A2972F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74" y="3346281"/>
            <a:ext cx="4660836" cy="2408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D5C9E5-4D37-9013-0DAF-B069F4F468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61" y="3292074"/>
            <a:ext cx="4605897" cy="2408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44F897-DEE4-BFCA-FA4E-C4886C7CC179}"/>
              </a:ext>
            </a:extLst>
          </p:cNvPr>
          <p:cNvSpPr txBox="1"/>
          <p:nvPr/>
        </p:nvSpPr>
        <p:spPr>
          <a:xfrm>
            <a:off x="6654800" y="3346281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 err="1"/>
              <a:t>Vd</a:t>
            </a:r>
            <a:r>
              <a:rPr lang="it-IT" sz="1050" dirty="0"/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383685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818718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171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3996633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54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001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3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b="1" dirty="0"/>
              <a:t>d = 2 / </a:t>
            </a:r>
            <a:r>
              <a:rPr lang="it-IT" sz="1400" b="1" dirty="0" err="1"/>
              <a:t>sqrt</a:t>
            </a:r>
            <a:r>
              <a:rPr lang="it-IT" sz="1400" b="1" dirty="0"/>
              <a:t>(2)</a:t>
            </a:r>
          </a:p>
          <a:p>
            <a:r>
              <a:rPr lang="it-IT" sz="1400" b="1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88216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1795442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7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5099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&amp;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Sensor for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detection</a:t>
            </a:r>
            <a:r>
              <a:rPr lang="it-IT" sz="1800" dirty="0"/>
              <a:t> and </a:t>
            </a:r>
            <a:r>
              <a:rPr lang="it-IT" sz="1800" dirty="0" err="1"/>
              <a:t>avoidance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&amp;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98672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C3BD1-5644-E4B9-2779-1E5CF70E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1EA0FA9-BA05-6F01-6DBD-E5B84358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EBC351-9349-30D8-B1C0-4A1906324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29" y="1189006"/>
            <a:ext cx="10341342" cy="56689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01D214-AAE8-76CC-7782-E05DF1FF8C41}"/>
              </a:ext>
            </a:extLst>
          </p:cNvPr>
          <p:cNvSpPr txBox="1"/>
          <p:nvPr/>
        </p:nvSpPr>
        <p:spPr>
          <a:xfrm>
            <a:off x="9250288" y="5831687"/>
            <a:ext cx="130357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1023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DAFA5-D41F-3624-F55F-3521D97D9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55B24DD-FBDE-06C3-5C5D-D48404C57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F5B22F-03CF-6A97-2E91-39003DE8E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1" y="1181320"/>
            <a:ext cx="10634438" cy="5676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C9D64-B1C8-DA78-E214-8E8AD0FC1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353" y="2664788"/>
            <a:ext cx="4672730" cy="24152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857B9C-77EA-54B6-144D-08FE752A810D}"/>
              </a:ext>
            </a:extLst>
          </p:cNvPr>
          <p:cNvSpPr txBox="1"/>
          <p:nvPr/>
        </p:nvSpPr>
        <p:spPr>
          <a:xfrm>
            <a:off x="1615774" y="1600763"/>
            <a:ext cx="130357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A5210-FC7F-F95A-E945-7A98867B39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27" y="2664788"/>
            <a:ext cx="4605897" cy="2408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EA41A-27D7-7E1F-0F00-468D9F4FEEA2}"/>
              </a:ext>
            </a:extLst>
          </p:cNvPr>
          <p:cNvSpPr txBox="1"/>
          <p:nvPr/>
        </p:nvSpPr>
        <p:spPr>
          <a:xfrm>
            <a:off x="6747666" y="2718995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 err="1"/>
              <a:t>Vd</a:t>
            </a:r>
            <a:r>
              <a:rPr lang="it-IT" sz="1050" dirty="0"/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1018764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F43E74D-A225-A50F-45E1-A9A4A7F6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36"/>
            <a:ext cx="12192000" cy="32073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995" y="5283729"/>
            <a:ext cx="4615078" cy="783064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>
            <a:cxnSpLocks/>
          </p:cNvCxnSpPr>
          <p:nvPr/>
        </p:nvCxnSpPr>
        <p:spPr>
          <a:xfrm flipH="1">
            <a:off x="2710543" y="3842167"/>
            <a:ext cx="219470" cy="14415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 flipH="1">
            <a:off x="3715648" y="4744083"/>
            <a:ext cx="1579024" cy="6116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34403F6-012C-B382-3446-A6EAFC5BF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160" y="5157562"/>
            <a:ext cx="1654376" cy="150008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790C0B2-57F5-C974-EA47-BCD47BBB4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27" y="5388296"/>
            <a:ext cx="3505689" cy="29531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04" y="2820591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4735286" y="3336358"/>
            <a:ext cx="3121417" cy="366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E626A8-7E1D-907D-7760-FF7BCEA4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736" y="4626504"/>
            <a:ext cx="1182797" cy="111322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F6B9412-BF53-7474-9EA6-819EFC355241}"/>
              </a:ext>
            </a:extLst>
          </p:cNvPr>
          <p:cNvCxnSpPr>
            <a:cxnSpLocks/>
          </p:cNvCxnSpPr>
          <p:nvPr/>
        </p:nvCxnSpPr>
        <p:spPr>
          <a:xfrm flipH="1">
            <a:off x="3890122" y="5309755"/>
            <a:ext cx="2967878" cy="492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F49F472-6CE0-4197-B40D-AEDD802555AD}"/>
              </a:ext>
            </a:extLst>
          </p:cNvPr>
          <p:cNvCxnSpPr>
            <a:cxnSpLocks/>
          </p:cNvCxnSpPr>
          <p:nvPr/>
        </p:nvCxnSpPr>
        <p:spPr>
          <a:xfrm flipV="1">
            <a:off x="7338989" y="4827987"/>
            <a:ext cx="1375102" cy="20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F92ABF59-8AB9-EC2C-7EAF-6B91364FBAD7}"/>
              </a:ext>
            </a:extLst>
          </p:cNvPr>
          <p:cNvSpPr/>
          <p:nvPr/>
        </p:nvSpPr>
        <p:spPr>
          <a:xfrm>
            <a:off x="737703" y="3028890"/>
            <a:ext cx="3768983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C4B93F-3DB3-941E-5C19-5A3D01445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113" y="4322199"/>
            <a:ext cx="1295581" cy="80973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8BFDF03-9E95-1DDF-842A-DD6A5667EDC0}"/>
              </a:ext>
            </a:extLst>
          </p:cNvPr>
          <p:cNvCxnSpPr>
            <a:cxnSpLocks/>
          </p:cNvCxnSpPr>
          <p:nvPr/>
        </p:nvCxnSpPr>
        <p:spPr>
          <a:xfrm flipV="1">
            <a:off x="6894786" y="3567179"/>
            <a:ext cx="822874" cy="631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2ED662E2-B619-EFCE-841A-0A4527C71653}"/>
              </a:ext>
            </a:extLst>
          </p:cNvPr>
          <p:cNvSpPr/>
          <p:nvPr/>
        </p:nvSpPr>
        <p:spPr>
          <a:xfrm>
            <a:off x="5402317" y="4204138"/>
            <a:ext cx="1492469" cy="10510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A87F9DC-2EC9-F067-118D-D36A6A3DC8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2317" y="5327755"/>
            <a:ext cx="1596261" cy="2610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DBCBB278-E38B-FC1A-86AC-930E9931D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" t="5091" r="7942" b="2837"/>
          <a:stretch/>
        </p:blipFill>
        <p:spPr>
          <a:xfrm>
            <a:off x="4067257" y="1096429"/>
            <a:ext cx="8116979" cy="5669002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 flipV="1">
            <a:off x="3320143" y="5630558"/>
            <a:ext cx="5158839" cy="687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2017412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 flipV="1">
            <a:off x="2579914" y="2601686"/>
            <a:ext cx="2253343" cy="323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30" y="6170798"/>
            <a:ext cx="2962688" cy="29531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077868-5D67-685F-414E-B39157A62E00}"/>
              </a:ext>
            </a:extLst>
          </p:cNvPr>
          <p:cNvCxnSpPr>
            <a:cxnSpLocks/>
          </p:cNvCxnSpPr>
          <p:nvPr/>
        </p:nvCxnSpPr>
        <p:spPr>
          <a:xfrm flipV="1">
            <a:off x="7576457" y="4495800"/>
            <a:ext cx="283029" cy="12657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08E9836-CA7C-C224-1D2F-FFE63739A9A8}"/>
              </a:ext>
            </a:extLst>
          </p:cNvPr>
          <p:cNvCxnSpPr>
            <a:cxnSpLocks/>
          </p:cNvCxnSpPr>
          <p:nvPr/>
        </p:nvCxnSpPr>
        <p:spPr>
          <a:xfrm>
            <a:off x="1999177" y="2457717"/>
            <a:ext cx="2834080" cy="2505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825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5684-DB96-BA46-EFFD-455A9028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00A73A3-5CA1-13EF-B172-B265FDEC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6260" r="7873" b="1895"/>
          <a:stretch/>
        </p:blipFill>
        <p:spPr>
          <a:xfrm>
            <a:off x="6264679" y="1257299"/>
            <a:ext cx="5813021" cy="4549716"/>
          </a:xfrm>
          <a:prstGeom prst="rect">
            <a:avLst/>
          </a:prstGeom>
        </p:spPr>
      </p:pic>
      <p:pic>
        <p:nvPicPr>
          <p:cNvPr id="16" name="Immagine 15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5929DF11-1770-4CCD-D409-5A503316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949" r="6666" b="-6151"/>
          <a:stretch/>
        </p:blipFill>
        <p:spPr>
          <a:xfrm>
            <a:off x="114300" y="1257299"/>
            <a:ext cx="6166193" cy="4634346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C6BE598-34FD-DFC4-4E6B-50219FBC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B552E27-13A2-7505-14E3-3BA7BCCFD0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002"/>
          <a:stretch/>
        </p:blipFill>
        <p:spPr>
          <a:xfrm>
            <a:off x="4822099" y="6234545"/>
            <a:ext cx="1273901" cy="29531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3F56CF1-41A0-6E3C-5084-095CACF51A0E}"/>
              </a:ext>
            </a:extLst>
          </p:cNvPr>
          <p:cNvCxnSpPr>
            <a:cxnSpLocks/>
          </p:cNvCxnSpPr>
          <p:nvPr/>
        </p:nvCxnSpPr>
        <p:spPr>
          <a:xfrm>
            <a:off x="2795155" y="4021282"/>
            <a:ext cx="1953490" cy="2213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BFB425F-34C0-8E41-D2DF-743D9D174F40}"/>
              </a:ext>
            </a:extLst>
          </p:cNvPr>
          <p:cNvCxnSpPr>
            <a:cxnSpLocks/>
          </p:cNvCxnSpPr>
          <p:nvPr/>
        </p:nvCxnSpPr>
        <p:spPr>
          <a:xfrm flipH="1">
            <a:off x="6280493" y="4374573"/>
            <a:ext cx="3518134" cy="2007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88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728D-BE1D-BA8A-CCF4-33D8E0B0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6F81AB6-9AAB-6AD9-1E09-C6243CD3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D598744-A007-3846-6568-58C96A94BB2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3C89C1A-47DD-4312-794A-B5BE0FC12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4055" r="9147" b="4231"/>
          <a:stretch/>
        </p:blipFill>
        <p:spPr>
          <a:xfrm>
            <a:off x="0" y="1141875"/>
            <a:ext cx="9325251" cy="504672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B660A8-C8CD-E7EC-7001-7DB7EB808806}"/>
              </a:ext>
            </a:extLst>
          </p:cNvPr>
          <p:cNvCxnSpPr>
            <a:cxnSpLocks/>
          </p:cNvCxnSpPr>
          <p:nvPr/>
        </p:nvCxnSpPr>
        <p:spPr>
          <a:xfrm flipV="1">
            <a:off x="8447809" y="2164259"/>
            <a:ext cx="1360220" cy="2303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D9F0932-9FF8-926E-F760-363A0E38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309" y="1804960"/>
            <a:ext cx="2038635" cy="3524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3D587B-6711-4CF8-1BDE-FBED6FAB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585" t="32378"/>
          <a:stretch/>
        </p:blipFill>
        <p:spPr>
          <a:xfrm>
            <a:off x="2178318" y="6163310"/>
            <a:ext cx="1875911" cy="568514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55B7645-5425-9DD8-291C-5EDB86CAFE10}"/>
              </a:ext>
            </a:extLst>
          </p:cNvPr>
          <p:cNvCxnSpPr>
            <a:cxnSpLocks/>
          </p:cNvCxnSpPr>
          <p:nvPr/>
        </p:nvCxnSpPr>
        <p:spPr>
          <a:xfrm flipH="1">
            <a:off x="865701" y="5072743"/>
            <a:ext cx="788928" cy="1204801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74A2D44-47A6-2598-BFA2-D7CF9B2DD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31" y="6406149"/>
            <a:ext cx="1152686" cy="25721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F3422F3-CA36-04D0-80CF-9ACB72B4D47A}"/>
              </a:ext>
            </a:extLst>
          </p:cNvPr>
          <p:cNvCxnSpPr>
            <a:cxnSpLocks/>
          </p:cNvCxnSpPr>
          <p:nvPr/>
        </p:nvCxnSpPr>
        <p:spPr>
          <a:xfrm>
            <a:off x="1448295" y="6534754"/>
            <a:ext cx="606033" cy="0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1006C669-A224-B0DB-4642-9A1766CD4089}"/>
              </a:ext>
            </a:extLst>
          </p:cNvPr>
          <p:cNvSpPr txBox="1"/>
          <p:nvPr/>
        </p:nvSpPr>
        <p:spPr>
          <a:xfrm>
            <a:off x="9541809" y="3665235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rial"/>
                <a:cs typeface="Arial"/>
              </a:rPr>
              <a:t>Better </a:t>
            </a:r>
            <a:r>
              <a:rPr lang="it-IT" dirty="0" err="1">
                <a:solidFill>
                  <a:srgbClr val="00B050"/>
                </a:solidFill>
                <a:latin typeface="Arial"/>
                <a:cs typeface="Arial"/>
              </a:rPr>
              <a:t>trajectory</a:t>
            </a:r>
            <a:endParaRPr lang="it-IT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 smoother trajectory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C9595E3-146E-1D85-EFF3-A3AC664B4B31}"/>
              </a:ext>
            </a:extLst>
          </p:cNvPr>
          <p:cNvCxnSpPr>
            <a:cxnSpLocks/>
          </p:cNvCxnSpPr>
          <p:nvPr/>
        </p:nvCxnSpPr>
        <p:spPr>
          <a:xfrm flipH="1">
            <a:off x="1879260" y="4343400"/>
            <a:ext cx="4434454" cy="217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6166C5-6CF4-2F43-458B-1DFAB5CAA7FB}"/>
              </a:ext>
            </a:extLst>
          </p:cNvPr>
          <p:cNvSpPr/>
          <p:nvPr/>
        </p:nvSpPr>
        <p:spPr>
          <a:xfrm>
            <a:off x="1260165" y="4082143"/>
            <a:ext cx="606033" cy="4789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1921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35825B-4AC6-822E-C5F5-A0AEF2C15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41" y="3058886"/>
            <a:ext cx="6026460" cy="35688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22F5F1-7D9A-E994-BD54-F33AEE635E85}"/>
              </a:ext>
            </a:extLst>
          </p:cNvPr>
          <p:cNvSpPr txBox="1"/>
          <p:nvPr/>
        </p:nvSpPr>
        <p:spPr>
          <a:xfrm>
            <a:off x="519809" y="2157348"/>
            <a:ext cx="70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AGV </a:t>
            </a:r>
            <a:r>
              <a:rPr lang="it-IT" dirty="0" err="1"/>
              <a:t>used</a:t>
            </a:r>
            <a:r>
              <a:rPr lang="it-IT" dirty="0"/>
              <a:t> in the project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unicycle</a:t>
            </a:r>
            <a:r>
              <a:rPr lang="it-IT" dirty="0"/>
              <a:t> robot, a planar </a:t>
            </a:r>
            <a:r>
              <a:rPr lang="it-IT" dirty="0" err="1"/>
              <a:t>vehicle</a:t>
            </a:r>
            <a:r>
              <a:rPr lang="it-IT" dirty="0"/>
              <a:t> with a single </a:t>
            </a:r>
            <a:r>
              <a:rPr lang="it-IT" dirty="0" err="1"/>
              <a:t>orientable</a:t>
            </a:r>
            <a:r>
              <a:rPr lang="it-IT" dirty="0"/>
              <a:t> </a:t>
            </a:r>
            <a:r>
              <a:rPr lang="it-IT" dirty="0" err="1"/>
              <a:t>wheel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B5728-0F3D-0D21-6BA3-0E1C29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4D0E142-845E-03E3-200C-77A9BC943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1" t="3968" r="8304" b="4579"/>
          <a:stretch/>
        </p:blipFill>
        <p:spPr>
          <a:xfrm>
            <a:off x="15654" y="1141874"/>
            <a:ext cx="9608655" cy="537754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DA5F49B-47B5-2309-BBF5-7CFBC0234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5F36A6A-CBEC-5D4E-4ABE-9343C2A009F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84575AA-B886-6DEB-AE08-50745348A5AA}"/>
              </a:ext>
            </a:extLst>
          </p:cNvPr>
          <p:cNvCxnSpPr>
            <a:cxnSpLocks/>
          </p:cNvCxnSpPr>
          <p:nvPr/>
        </p:nvCxnSpPr>
        <p:spPr>
          <a:xfrm flipH="1" flipV="1">
            <a:off x="2764971" y="4299857"/>
            <a:ext cx="134060" cy="2043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8CFFFDC2-6090-14D9-EA83-02AE7D06D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624" y="6343181"/>
            <a:ext cx="2038635" cy="352474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9B7CB6DD-80C7-3AD9-9B57-FBF9407DA7F7}"/>
              </a:ext>
            </a:extLst>
          </p:cNvPr>
          <p:cNvSpPr txBox="1"/>
          <p:nvPr/>
        </p:nvSpPr>
        <p:spPr>
          <a:xfrm>
            <a:off x="9624309" y="3689132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Higher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</a:t>
            </a:r>
            <a:r>
              <a:rPr lang="it-IT" dirty="0">
                <a:solidFill>
                  <a:srgbClr val="FF0000"/>
                </a:solidFill>
                <a:latin typeface="Arial"/>
                <a:cs typeface="Arial"/>
              </a:rPr>
              <a:t>l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speed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7396D57F-1952-F6EA-86D9-851C0780439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4580" t="-35485" b="1"/>
          <a:stretch/>
        </p:blipFill>
        <p:spPr>
          <a:xfrm>
            <a:off x="6368142" y="6295545"/>
            <a:ext cx="1345647" cy="400110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5353696D-26AA-92D2-B804-9864BBFB476B}"/>
              </a:ext>
            </a:extLst>
          </p:cNvPr>
          <p:cNvCxnSpPr>
            <a:cxnSpLocks/>
          </p:cNvCxnSpPr>
          <p:nvPr/>
        </p:nvCxnSpPr>
        <p:spPr>
          <a:xfrm flipH="1" flipV="1">
            <a:off x="5192485" y="5704099"/>
            <a:ext cx="1502229" cy="791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B559CACC-559F-5358-2B79-3A852BCCF48E}"/>
              </a:ext>
            </a:extLst>
          </p:cNvPr>
          <p:cNvCxnSpPr>
            <a:cxnSpLocks/>
          </p:cNvCxnSpPr>
          <p:nvPr/>
        </p:nvCxnSpPr>
        <p:spPr>
          <a:xfrm flipV="1">
            <a:off x="6721552" y="4071257"/>
            <a:ext cx="457200" cy="2424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64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80E2A-0AB5-E5E5-A928-471788D8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DB1B888-827B-E3A3-E64C-D4CF6898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eedback_Bpoint">
            <a:hlinkClick r:id="" action="ppaction://media"/>
            <a:extLst>
              <a:ext uri="{FF2B5EF4-FFF2-40B4-BE49-F238E27FC236}">
                <a16:creationId xmlns:a16="http://schemas.microsoft.com/office/drawing/2014/main" id="{570C4BC1-4127-59BE-41C7-DA3218739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808"/>
          <a:stretch/>
        </p:blipFill>
        <p:spPr>
          <a:xfrm>
            <a:off x="730101" y="1185531"/>
            <a:ext cx="10375103" cy="5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2414DCD-E2C9-3872-11A2-73D5CA64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459"/>
            <a:ext cx="12192000" cy="3379082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BFA859-3E12-723E-F91B-6439EA8A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4" y="1682779"/>
            <a:ext cx="5649113" cy="290553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3480"/>
            <a:ext cx="3524742" cy="135273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744686"/>
            <a:ext cx="4744574" cy="66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73" y="4539333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246" y="5259479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8602595" y="1455659"/>
            <a:ext cx="490091" cy="5228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C3C299-9BD2-EB21-4818-D5F16EC80FEA}"/>
              </a:ext>
            </a:extLst>
          </p:cNvPr>
          <p:cNvSpPr/>
          <p:nvPr/>
        </p:nvSpPr>
        <p:spPr>
          <a:xfrm>
            <a:off x="9329057" y="5780313"/>
            <a:ext cx="264970" cy="2603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3D39D2-CBCA-6217-FDFC-657CE2493F7C}"/>
              </a:ext>
            </a:extLst>
          </p:cNvPr>
          <p:cNvSpPr/>
          <p:nvPr/>
        </p:nvSpPr>
        <p:spPr>
          <a:xfrm>
            <a:off x="10376964" y="3005381"/>
            <a:ext cx="264970" cy="260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806B0E-31C3-E46E-56FE-3A243865CF46}"/>
              </a:ext>
            </a:extLst>
          </p:cNvPr>
          <p:cNvSpPr/>
          <p:nvPr/>
        </p:nvSpPr>
        <p:spPr>
          <a:xfrm>
            <a:off x="10265226" y="5769423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624B0C-44AA-BB23-A8DA-8C04320E5CDF}"/>
              </a:ext>
            </a:extLst>
          </p:cNvPr>
          <p:cNvSpPr/>
          <p:nvPr/>
        </p:nvSpPr>
        <p:spPr>
          <a:xfrm>
            <a:off x="10374082" y="3309246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8EDD3A-7890-0843-F2DF-90C8A7E10FB3}"/>
              </a:ext>
            </a:extLst>
          </p:cNvPr>
          <p:cNvSpPr txBox="1"/>
          <p:nvPr/>
        </p:nvSpPr>
        <p:spPr>
          <a:xfrm>
            <a:off x="1328057" y="52860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singularity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the angle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90° with v=0 </a:t>
            </a:r>
            <a:endParaRPr lang="it-IT" dirty="0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9FBBF75-40F2-0510-648A-462E85AF1462}"/>
              </a:ext>
            </a:extLst>
          </p:cNvPr>
          <p:cNvCxnSpPr>
            <a:cxnSpLocks/>
          </p:cNvCxnSpPr>
          <p:nvPr/>
        </p:nvCxnSpPr>
        <p:spPr>
          <a:xfrm flipH="1">
            <a:off x="4907147" y="3978622"/>
            <a:ext cx="116130" cy="1241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CD5D2B78-1FB3-BEBE-C881-20F76CB3EFF8}"/>
              </a:ext>
            </a:extLst>
          </p:cNvPr>
          <p:cNvSpPr/>
          <p:nvPr/>
        </p:nvSpPr>
        <p:spPr>
          <a:xfrm>
            <a:off x="3570514" y="2158949"/>
            <a:ext cx="2683302" cy="1819673"/>
          </a:xfrm>
          <a:prstGeom prst="arc">
            <a:avLst>
              <a:gd name="adj1" fmla="val 16200000"/>
              <a:gd name="adj2" fmla="val 497250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2" y="4428042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999971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0" cy="681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3" y="5972010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7EEF4CD-E966-DCD9-0AB8-A75E4738636D}"/>
              </a:ext>
            </a:extLst>
          </p:cNvPr>
          <p:cNvCxnSpPr>
            <a:cxnSpLocks/>
          </p:cNvCxnSpPr>
          <p:nvPr/>
        </p:nvCxnSpPr>
        <p:spPr>
          <a:xfrm flipV="1">
            <a:off x="5088082" y="3602174"/>
            <a:ext cx="3794661" cy="430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AC76FD8-A914-2485-E8AE-EB6C18A5F9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763" y="2962415"/>
            <a:ext cx="1924319" cy="132416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4" name="Segno di moltiplicazione 23">
            <a:extLst>
              <a:ext uri="{FF2B5EF4-FFF2-40B4-BE49-F238E27FC236}">
                <a16:creationId xmlns:a16="http://schemas.microsoft.com/office/drawing/2014/main" id="{968161A5-2237-65C1-069E-F1E28F415F51}"/>
              </a:ext>
            </a:extLst>
          </p:cNvPr>
          <p:cNvSpPr/>
          <p:nvPr/>
        </p:nvSpPr>
        <p:spPr>
          <a:xfrm>
            <a:off x="796750" y="4444805"/>
            <a:ext cx="3387019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7510EA6-DAB3-9A68-FFF2-B80D7ACD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954" y="4467291"/>
            <a:ext cx="2105319" cy="323895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F45FA5-DF3F-8EE1-54B2-C16E9DCE7B34}"/>
              </a:ext>
            </a:extLst>
          </p:cNvPr>
          <p:cNvCxnSpPr>
            <a:cxnSpLocks/>
          </p:cNvCxnSpPr>
          <p:nvPr/>
        </p:nvCxnSpPr>
        <p:spPr>
          <a:xfrm>
            <a:off x="3605266" y="4640562"/>
            <a:ext cx="680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9DAEDD3-15BB-E59D-4F6A-22129A1E542B}"/>
              </a:ext>
            </a:extLst>
          </p:cNvPr>
          <p:cNvSpPr/>
          <p:nvPr/>
        </p:nvSpPr>
        <p:spPr>
          <a:xfrm>
            <a:off x="4324954" y="4467291"/>
            <a:ext cx="2105319" cy="40010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BF6B5E9-5A34-346E-CB2C-7C2ED321B611}"/>
              </a:ext>
            </a:extLst>
          </p:cNvPr>
          <p:cNvSpPr txBox="1"/>
          <p:nvPr/>
        </p:nvSpPr>
        <p:spPr>
          <a:xfrm>
            <a:off x="4592001" y="2044192"/>
            <a:ext cx="10141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>
                <a:solidFill>
                  <a:srgbClr val="00B050"/>
                </a:solidFill>
                <a:latin typeface="Arial"/>
                <a:cs typeface="Arial"/>
              </a:rPr>
              <a:t>PD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C3932DE-28AC-48D9-242D-4994A47239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49" y="3501801"/>
            <a:ext cx="1445582" cy="182985"/>
          </a:xfrm>
          <a:prstGeom prst="rect">
            <a:avLst/>
          </a:prstGeom>
          <a:ln>
            <a:solidFill>
              <a:srgbClr val="23E629"/>
            </a:solidFill>
          </a:ln>
        </p:spPr>
      </p:pic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C5E55F78-F535-5B83-C33D-D2A0A6C13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6807" r="8421"/>
          <a:stretch/>
        </p:blipFill>
        <p:spPr>
          <a:xfrm>
            <a:off x="-20153" y="2815591"/>
            <a:ext cx="4580118" cy="3156857"/>
          </a:xfrm>
          <a:prstGeom prst="rect">
            <a:avLst/>
          </a:prstGeom>
        </p:spPr>
      </p:pic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E05D14A-321D-B61D-B191-2F3736213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9" t="6349" r="8572" b="3829"/>
          <a:stretch/>
        </p:blipFill>
        <p:spPr>
          <a:xfrm>
            <a:off x="4305124" y="1316966"/>
            <a:ext cx="7872803" cy="554103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95" y="2015561"/>
            <a:ext cx="2038635" cy="35247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 flipV="1">
            <a:off x="4273811" y="5494271"/>
            <a:ext cx="4611431" cy="812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74830" y="2191798"/>
            <a:ext cx="2297913" cy="10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10" y="6290495"/>
            <a:ext cx="3429479" cy="30484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FA3023B-C3FF-13E2-4BFD-BD9E8878317E}"/>
              </a:ext>
            </a:extLst>
          </p:cNvPr>
          <p:cNvCxnSpPr>
            <a:cxnSpLocks/>
          </p:cNvCxnSpPr>
          <p:nvPr/>
        </p:nvCxnSpPr>
        <p:spPr>
          <a:xfrm flipV="1">
            <a:off x="8370064" y="4874527"/>
            <a:ext cx="0" cy="720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6CFFB75-F457-D21B-5260-1E3A561D4460}"/>
              </a:ext>
            </a:extLst>
          </p:cNvPr>
          <p:cNvCxnSpPr>
            <a:cxnSpLocks/>
          </p:cNvCxnSpPr>
          <p:nvPr/>
        </p:nvCxnSpPr>
        <p:spPr>
          <a:xfrm flipH="1">
            <a:off x="5682343" y="3272461"/>
            <a:ext cx="121296" cy="1778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0AC60EF-3770-616F-D450-4FA9494F5401}"/>
              </a:ext>
            </a:extLst>
          </p:cNvPr>
          <p:cNvCxnSpPr>
            <a:cxnSpLocks/>
          </p:cNvCxnSpPr>
          <p:nvPr/>
        </p:nvCxnSpPr>
        <p:spPr>
          <a:xfrm flipH="1" flipV="1">
            <a:off x="2181513" y="5678534"/>
            <a:ext cx="17046" cy="622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193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41515B8C-AF06-B501-A7B3-FD046F54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5062" r="8314"/>
          <a:stretch/>
        </p:blipFill>
        <p:spPr>
          <a:xfrm>
            <a:off x="-10442" y="1717076"/>
            <a:ext cx="6242304" cy="470091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CD985DE-B09F-1EA5-31EB-D1EBDE44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6344" r="7938" b="3161"/>
          <a:stretch/>
        </p:blipFill>
        <p:spPr>
          <a:xfrm>
            <a:off x="6231862" y="1641785"/>
            <a:ext cx="5969477" cy="419296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6302201"/>
            <a:ext cx="3429479" cy="3048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384593" y="1847869"/>
            <a:ext cx="1043976" cy="43854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 flipH="1">
            <a:off x="7411771" y="2961409"/>
            <a:ext cx="307936" cy="1537855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9F7EB437-91F3-D9F5-69CF-1F41F97ACF42}"/>
              </a:ext>
            </a:extLst>
          </p:cNvPr>
          <p:cNvSpPr/>
          <p:nvPr/>
        </p:nvSpPr>
        <p:spPr>
          <a:xfrm>
            <a:off x="3110710" y="1849311"/>
            <a:ext cx="512128" cy="6200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09DC01D-386D-7198-702B-1D51CC1E75E5}"/>
              </a:ext>
            </a:extLst>
          </p:cNvPr>
          <p:cNvCxnSpPr>
            <a:cxnSpLocks/>
          </p:cNvCxnSpPr>
          <p:nvPr/>
        </p:nvCxnSpPr>
        <p:spPr>
          <a:xfrm>
            <a:off x="9428569" y="1847869"/>
            <a:ext cx="194402" cy="16845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4F5E88F-AF14-E6FF-673C-33D692E45D5B}"/>
              </a:ext>
            </a:extLst>
          </p:cNvPr>
          <p:cNvCxnSpPr>
            <a:cxnSpLocks/>
          </p:cNvCxnSpPr>
          <p:nvPr/>
        </p:nvCxnSpPr>
        <p:spPr>
          <a:xfrm>
            <a:off x="5795289" y="3400898"/>
            <a:ext cx="815348" cy="28339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4E8A62E-B02D-CFB0-2ACA-060C03430ACE}"/>
              </a:ext>
            </a:extLst>
          </p:cNvPr>
          <p:cNvCxnSpPr>
            <a:cxnSpLocks/>
          </p:cNvCxnSpPr>
          <p:nvPr/>
        </p:nvCxnSpPr>
        <p:spPr>
          <a:xfrm>
            <a:off x="3366774" y="2469346"/>
            <a:ext cx="76794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0A144D18-84AA-FECD-BB65-2980FCB0DAE6}"/>
              </a:ext>
            </a:extLst>
          </p:cNvPr>
          <p:cNvSpPr/>
          <p:nvPr/>
        </p:nvSpPr>
        <p:spPr>
          <a:xfrm>
            <a:off x="7151093" y="4499264"/>
            <a:ext cx="678873" cy="1174304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B8DF8749-EFFD-45D2-67FE-13089BA532A2}"/>
              </a:ext>
            </a:extLst>
          </p:cNvPr>
          <p:cNvCxnSpPr>
            <a:cxnSpLocks/>
          </p:cNvCxnSpPr>
          <p:nvPr/>
        </p:nvCxnSpPr>
        <p:spPr>
          <a:xfrm flipH="1" flipV="1">
            <a:off x="5853087" y="1381136"/>
            <a:ext cx="1423393" cy="466733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9EB228E7-F5C0-8DD3-15C8-4BC4D07E0B23}"/>
              </a:ext>
            </a:extLst>
          </p:cNvPr>
          <p:cNvSpPr/>
          <p:nvPr/>
        </p:nvSpPr>
        <p:spPr>
          <a:xfrm>
            <a:off x="954439" y="3048000"/>
            <a:ext cx="693976" cy="968829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FBDF2B-46E5-E0A6-1087-FB58D8F73C57}"/>
              </a:ext>
            </a:extLst>
          </p:cNvPr>
          <p:cNvCxnSpPr>
            <a:cxnSpLocks/>
          </p:cNvCxnSpPr>
          <p:nvPr/>
        </p:nvCxnSpPr>
        <p:spPr>
          <a:xfrm flipV="1">
            <a:off x="1216224" y="1381136"/>
            <a:ext cx="2012622" cy="1666864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E09CEC-190E-6499-48E9-349EB26BA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596" y="1202652"/>
            <a:ext cx="2048161" cy="31436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 (5)">
            <a:hlinkClick r:id="" action="ppaction://media"/>
            <a:extLst>
              <a:ext uri="{FF2B5EF4-FFF2-40B4-BE49-F238E27FC236}">
                <a16:creationId xmlns:a16="http://schemas.microsoft.com/office/drawing/2014/main" id="{7C489474-2670-3208-4350-2DFC650BF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555"/>
          <a:stretch/>
        </p:blipFill>
        <p:spPr>
          <a:xfrm>
            <a:off x="942575" y="1219199"/>
            <a:ext cx="10306850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784" y="4790466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73612F3-D848-96CD-CE98-2B0420DE08D4}"/>
              </a:ext>
            </a:extLst>
          </p:cNvPr>
          <p:cNvCxnSpPr/>
          <p:nvPr/>
        </p:nvCxnSpPr>
        <p:spPr>
          <a:xfrm>
            <a:off x="1177159" y="1870841"/>
            <a:ext cx="0" cy="451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077035D-F934-59F8-19A2-1675DDB6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24" y="1556705"/>
            <a:ext cx="2610214" cy="2762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79E8FAB-68CF-EA91-7909-A184DC2FBC12}"/>
              </a:ext>
            </a:extLst>
          </p:cNvPr>
          <p:cNvSpPr/>
          <p:nvPr/>
        </p:nvSpPr>
        <p:spPr>
          <a:xfrm>
            <a:off x="143680" y="2322786"/>
            <a:ext cx="2077005" cy="1188000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99C2C7C7-D888-57A3-2155-FCCC7CFE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265" y="3625917"/>
            <a:ext cx="3902745" cy="44369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645" t="6454" r="54839" b="37818"/>
          <a:stretch/>
        </p:blipFill>
        <p:spPr>
          <a:xfrm>
            <a:off x="8233835" y="1561786"/>
            <a:ext cx="2379407" cy="1539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>
            <a:cxnSpLocks/>
          </p:cNvCxnSpPr>
          <p:nvPr/>
        </p:nvCxnSpPr>
        <p:spPr>
          <a:xfrm flipH="1" flipV="1">
            <a:off x="5564728" y="2751753"/>
            <a:ext cx="2055073" cy="874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A6C90C9D-082C-E173-90F0-3B7A213169E8}"/>
              </a:ext>
            </a:extLst>
          </p:cNvPr>
          <p:cNvSpPr/>
          <p:nvPr/>
        </p:nvSpPr>
        <p:spPr>
          <a:xfrm>
            <a:off x="8048899" y="3598933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CDE2F86-842A-24EA-DA75-FB61B34B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5269" r="7337" b="1683"/>
          <a:stretch/>
        </p:blipFill>
        <p:spPr>
          <a:xfrm>
            <a:off x="0" y="2940628"/>
            <a:ext cx="5114870" cy="3873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352E2C3-35D7-AF4F-BF7B-9EB987ABD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425" y="4735437"/>
            <a:ext cx="4010585" cy="26673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3B405AA-BC12-6832-214D-9CD251A8359B}"/>
              </a:ext>
            </a:extLst>
          </p:cNvPr>
          <p:cNvSpPr/>
          <p:nvPr/>
        </p:nvSpPr>
        <p:spPr>
          <a:xfrm>
            <a:off x="8402004" y="3598933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F3A465-FB57-DF35-9080-CE28DD433FF4}"/>
              </a:ext>
            </a:extLst>
          </p:cNvPr>
          <p:cNvSpPr/>
          <p:nvPr/>
        </p:nvSpPr>
        <p:spPr>
          <a:xfrm>
            <a:off x="9473174" y="4743995"/>
            <a:ext cx="273382" cy="266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05AAB5-9F3F-EEC4-1E6F-72F2B31CF02E}"/>
              </a:ext>
            </a:extLst>
          </p:cNvPr>
          <p:cNvSpPr/>
          <p:nvPr/>
        </p:nvSpPr>
        <p:spPr>
          <a:xfrm>
            <a:off x="10073463" y="3589667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98B306C-4BC6-1B5D-0BE8-A6D623B4E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2425" y="5072290"/>
            <a:ext cx="1924319" cy="27626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4141654-EAA7-BA2B-3968-C9D827398C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4870" y="5884083"/>
            <a:ext cx="1714739" cy="266737"/>
          </a:xfrm>
          <a:prstGeom prst="rect">
            <a:avLst/>
          </a:prstGeom>
          <a:ln>
            <a:solidFill>
              <a:srgbClr val="D21F1B"/>
            </a:soli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6EDC56-E162-82B7-8507-623DECF45BE2}"/>
              </a:ext>
            </a:extLst>
          </p:cNvPr>
          <p:cNvSpPr/>
          <p:nvPr/>
        </p:nvSpPr>
        <p:spPr>
          <a:xfrm>
            <a:off x="8361321" y="3849693"/>
            <a:ext cx="1914793" cy="2670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/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𝜸</m:t>
                      </m:r>
                    </m:oMath>
                  </m:oMathPara>
                </a14:m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blipFill>
                <a:blip r:embed="rId12"/>
                <a:stretch>
                  <a:fillRect r="-17021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8191AC2-6215-FFE6-EF44-C50C6D7F120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98B2B2-68C1-585D-09BF-B319D5B97D8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95FDDE3-E4B3-714A-004F-FB52F7E0E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t="6545" r="9062" b="2679"/>
          <a:stretch/>
        </p:blipFill>
        <p:spPr>
          <a:xfrm>
            <a:off x="3584027" y="1181888"/>
            <a:ext cx="8607973" cy="569135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165A5B-EBD3-6EE4-AEB0-5C9AC23E1A4F}"/>
              </a:ext>
            </a:extLst>
          </p:cNvPr>
          <p:cNvSpPr txBox="1"/>
          <p:nvPr/>
        </p:nvSpPr>
        <p:spPr>
          <a:xfrm>
            <a:off x="220717" y="2049517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Proportional trend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324257-1151-C41E-6960-1C4C4F77F6C9}"/>
              </a:ext>
            </a:extLst>
          </p:cNvPr>
          <p:cNvSpPr txBox="1"/>
          <p:nvPr/>
        </p:nvSpPr>
        <p:spPr>
          <a:xfrm>
            <a:off x="103069" y="5098125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 tends to zero, resulting in lower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endParaRPr lang="it-IT" dirty="0">
              <a:solidFill>
                <a:srgbClr val="23E629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EB0C35-97FA-07F6-07BE-938114FC431E}"/>
              </a:ext>
            </a:extLst>
          </p:cNvPr>
          <p:cNvCxnSpPr>
            <a:cxnSpLocks/>
          </p:cNvCxnSpPr>
          <p:nvPr/>
        </p:nvCxnSpPr>
        <p:spPr>
          <a:xfrm flipH="1">
            <a:off x="2194918" y="3117355"/>
            <a:ext cx="2374757" cy="234031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3B94B2-DE55-032F-F516-7DBD41944803}"/>
              </a:ext>
            </a:extLst>
          </p:cNvPr>
          <p:cNvSpPr txBox="1"/>
          <p:nvPr/>
        </p:nvSpPr>
        <p:spPr>
          <a:xfrm>
            <a:off x="220717" y="2991261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, the greater the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r>
              <a:rPr lang="en-US" dirty="0"/>
              <a:t> action</a:t>
            </a:r>
            <a:endParaRPr lang="it-IT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B466180-6EE4-F9EB-7163-45BB296C2DB3}"/>
              </a:ext>
            </a:extLst>
          </p:cNvPr>
          <p:cNvCxnSpPr>
            <a:cxnSpLocks/>
          </p:cNvCxnSpPr>
          <p:nvPr/>
        </p:nvCxnSpPr>
        <p:spPr>
          <a:xfrm flipH="1" flipV="1">
            <a:off x="2652118" y="5541034"/>
            <a:ext cx="3107551" cy="607518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721992FF-156F-6426-2DCE-3EBCE1D1BA44}"/>
              </a:ext>
            </a:extLst>
          </p:cNvPr>
          <p:cNvCxnSpPr>
            <a:cxnSpLocks/>
          </p:cNvCxnSpPr>
          <p:nvPr/>
        </p:nvCxnSpPr>
        <p:spPr>
          <a:xfrm rot="10800000">
            <a:off x="1019506" y="5339260"/>
            <a:ext cx="4656081" cy="977609"/>
          </a:xfrm>
          <a:prstGeom prst="curvedConnector3">
            <a:avLst>
              <a:gd name="adj1" fmla="val 985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F0535035-2AF6-A6B4-5257-CD620603F68C}"/>
              </a:ext>
            </a:extLst>
          </p:cNvPr>
          <p:cNvSpPr/>
          <p:nvPr/>
        </p:nvSpPr>
        <p:spPr>
          <a:xfrm>
            <a:off x="5239109" y="5213131"/>
            <a:ext cx="856891" cy="118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260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14CC-A9C0-0FF7-0448-8306F824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B8F429D-06C8-FEB9-8F00-B67952C1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2913594-65AF-AA0B-F004-A5B75215A169}"/>
              </a:ext>
            </a:extLst>
          </p:cNvPr>
          <p:cNvSpPr txBox="1"/>
          <p:nvPr/>
        </p:nvSpPr>
        <p:spPr>
          <a:xfrm>
            <a:off x="310551" y="1374080"/>
            <a:ext cx="7671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DA532D3-367B-1123-19D6-2C0B3B50CE3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E75C49-B575-FD55-34A3-4A63696307D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D2B9B1-7064-35F6-27C6-4E9FB2E85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t="5330" r="7671" b="1454"/>
          <a:stretch/>
        </p:blipFill>
        <p:spPr>
          <a:xfrm>
            <a:off x="0" y="1798139"/>
            <a:ext cx="6556503" cy="4385475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E9B8AB-573C-3779-C222-18EF19C0D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5452" r="7980" b="1768"/>
          <a:stretch/>
        </p:blipFill>
        <p:spPr>
          <a:xfrm>
            <a:off x="6480303" y="2379518"/>
            <a:ext cx="5659018" cy="44680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ECDD96-E021-0D9F-9557-EB60DAE49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956" y="1374081"/>
            <a:ext cx="1905266" cy="266737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B33EB7-4B07-670D-137B-6103D3E5D3D5}"/>
              </a:ext>
            </a:extLst>
          </p:cNvPr>
          <p:cNvCxnSpPr>
            <a:cxnSpLocks/>
          </p:cNvCxnSpPr>
          <p:nvPr/>
        </p:nvCxnSpPr>
        <p:spPr>
          <a:xfrm flipH="1">
            <a:off x="3813464" y="1717076"/>
            <a:ext cx="2859479" cy="30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0328F6-9B6B-6F4C-7944-11A0F4A1796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405589" y="1640818"/>
            <a:ext cx="2653827" cy="3731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4C5293-4B8C-ED26-7DA7-4522879444EB}"/>
              </a:ext>
            </a:extLst>
          </p:cNvPr>
          <p:cNvSpPr txBox="1"/>
          <p:nvPr/>
        </p:nvSpPr>
        <p:spPr>
          <a:xfrm>
            <a:off x="1275395" y="1303719"/>
            <a:ext cx="339457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Overshoot</a:t>
            </a:r>
            <a:r>
              <a:rPr lang="it-IT" dirty="0"/>
              <a:t> 1.79%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84E9AA9B-5A37-2D92-86A1-756603DDAAEA}"/>
              </a:ext>
            </a:extLst>
          </p:cNvPr>
          <p:cNvCxnSpPr>
            <a:cxnSpLocks/>
          </p:cNvCxnSpPr>
          <p:nvPr/>
        </p:nvCxnSpPr>
        <p:spPr>
          <a:xfrm>
            <a:off x="2394857" y="1749309"/>
            <a:ext cx="685961" cy="2093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38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5296E-6017-9597-B609-AE062D2CF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5611F73-6870-A769-A9D8-BEBF1032F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EFF475B-91C5-7286-EB45-957BACCD1F0A}"/>
              </a:ext>
            </a:extLst>
          </p:cNvPr>
          <p:cNvSpPr txBox="1"/>
          <p:nvPr/>
        </p:nvSpPr>
        <p:spPr>
          <a:xfrm>
            <a:off x="11092148" y="1274048"/>
            <a:ext cx="9035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Gains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D39CB2E-2138-B513-6983-42D15559082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F66B0B3-049C-6293-CB4A-E864BA081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" t="4127" r="8661" b="2858"/>
          <a:stretch/>
        </p:blipFill>
        <p:spPr>
          <a:xfrm>
            <a:off x="0" y="1153884"/>
            <a:ext cx="9872613" cy="570411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D468CC-1B7F-71A9-BFFA-18874E33C56F}"/>
              </a:ext>
            </a:extLst>
          </p:cNvPr>
          <p:cNvSpPr txBox="1"/>
          <p:nvPr/>
        </p:nvSpPr>
        <p:spPr>
          <a:xfrm>
            <a:off x="9881419" y="2058804"/>
            <a:ext cx="2506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Kv</a:t>
            </a:r>
            <a:r>
              <a:rPr lang="en-US" dirty="0">
                <a:solidFill>
                  <a:srgbClr val="FFC000"/>
                </a:solidFill>
              </a:rPr>
              <a:t> greater than Kw</a:t>
            </a:r>
            <a:r>
              <a:rPr lang="en-US" dirty="0"/>
              <a:t>, bigger overshoot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6AB6CCA-033A-89A0-710B-42020B6C7ADB}"/>
              </a:ext>
            </a:extLst>
          </p:cNvPr>
          <p:cNvSpPr txBox="1"/>
          <p:nvPr/>
        </p:nvSpPr>
        <p:spPr>
          <a:xfrm>
            <a:off x="9912591" y="3682776"/>
            <a:ext cx="25061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Kv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less than Kw</a:t>
            </a:r>
            <a:r>
              <a:rPr lang="en-US" dirty="0"/>
              <a:t>, the system reaches steady state more slowly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3508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6951-E61C-82F1-B999-1F3C976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5C4A064-EEE0-0022-6267-6EF8336B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ECF883D9-BA53-50ED-49EE-A476ED8CE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6105"/>
          <a:stretch/>
        </p:blipFill>
        <p:spPr>
          <a:xfrm>
            <a:off x="1001232" y="1341929"/>
            <a:ext cx="10189535" cy="53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5A4C-B18C-5E40-4B12-E0BAF330B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081B03A-CD6B-D482-0217-C60FD4E3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D3A81336-96B5-66A8-B08C-EF35D465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   (1° </a:t>
            </a:r>
            <a:r>
              <a:rPr lang="it-IT" sz="2400" dirty="0" err="1"/>
              <a:t>version</a:t>
            </a:r>
            <a:r>
              <a:rPr lang="it-IT" sz="2400" dirty="0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678ED4-A0AE-0B48-AC8D-FBE313D1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90" y="5340930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42F178C-B65E-4DD3-2DF4-3B9073B38E60}"/>
              </a:ext>
            </a:extLst>
          </p:cNvPr>
          <p:cNvCxnSpPr/>
          <p:nvPr/>
        </p:nvCxnSpPr>
        <p:spPr>
          <a:xfrm flipH="1">
            <a:off x="8367071" y="4680484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07F1B-BF15-CE1F-3DA1-39CC165D2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F93029-13A8-8B9D-AB41-8E5A40AD6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385" y="4259632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54EB040A-6FAC-E7A8-6793-2E960612CFB9}"/>
              </a:ext>
            </a:extLst>
          </p:cNvPr>
          <p:cNvSpPr/>
          <p:nvPr/>
        </p:nvSpPr>
        <p:spPr>
          <a:xfrm>
            <a:off x="8361720" y="5318776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2122F5-C0DA-FDC8-5226-A83712C3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510" y="1917833"/>
            <a:ext cx="9334980" cy="22162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A11A2-23AB-6F92-F976-5B5E9A902FF2}"/>
              </a:ext>
            </a:extLst>
          </p:cNvPr>
          <p:cNvSpPr txBox="1"/>
          <p:nvPr/>
        </p:nvSpPr>
        <p:spPr>
          <a:xfrm>
            <a:off x="350109" y="4808915"/>
            <a:ext cx="3394577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Convert</a:t>
            </a:r>
            <a:r>
              <a:rPr lang="it-IT" dirty="0"/>
              <a:t> to </a:t>
            </a:r>
            <a:r>
              <a:rPr lang="it-IT" dirty="0" err="1"/>
              <a:t>polar</a:t>
            </a:r>
            <a:r>
              <a:rPr lang="it-IT" dirty="0"/>
              <a:t> </a:t>
            </a:r>
            <a:r>
              <a:rPr lang="it-IT" dirty="0" err="1"/>
              <a:t>coordinates</a:t>
            </a:r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4B2879D-6272-F5DC-2153-D29D3A7FBAE9}"/>
              </a:ext>
            </a:extLst>
          </p:cNvPr>
          <p:cNvCxnSpPr/>
          <p:nvPr/>
        </p:nvCxnSpPr>
        <p:spPr>
          <a:xfrm flipH="1">
            <a:off x="3475459" y="3341914"/>
            <a:ext cx="661112" cy="133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BF6E81F-F5D2-43E0-265E-F068A8D41128}"/>
              </a:ext>
            </a:extLst>
          </p:cNvPr>
          <p:cNvCxnSpPr/>
          <p:nvPr/>
        </p:nvCxnSpPr>
        <p:spPr>
          <a:xfrm>
            <a:off x="6466113" y="4554948"/>
            <a:ext cx="7975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10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263" y="120594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4DE4C4D-3BB8-8E6D-BA13-59BD056F990F}"/>
              </a:ext>
            </a:extLst>
          </p:cNvPr>
          <p:cNvSpPr/>
          <p:nvPr/>
        </p:nvSpPr>
        <p:spPr>
          <a:xfrm>
            <a:off x="494535" y="2707561"/>
            <a:ext cx="2278161" cy="1893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B198D8B-6CB1-139A-2A32-5AF08DCA9B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52538" y="3485466"/>
            <a:ext cx="1132390" cy="966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BBC4394B-30FD-1D1A-769E-C5E3EBC049D9}"/>
              </a:ext>
            </a:extLst>
          </p:cNvPr>
          <p:cNvSpPr/>
          <p:nvPr/>
        </p:nvSpPr>
        <p:spPr>
          <a:xfrm>
            <a:off x="494535" y="5140925"/>
            <a:ext cx="2063608" cy="6502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D4FAFCC-6E5A-6CA7-D72B-DCC35B70042F}"/>
              </a:ext>
            </a:extLst>
          </p:cNvPr>
          <p:cNvCxnSpPr>
            <a:cxnSpLocks/>
          </p:cNvCxnSpPr>
          <p:nvPr/>
        </p:nvCxnSpPr>
        <p:spPr>
          <a:xfrm flipH="1" flipV="1">
            <a:off x="2742127" y="5447181"/>
            <a:ext cx="2496982" cy="18389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3A1EF834-2428-A03C-5646-5BDA85BC1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899" y="4277764"/>
            <a:ext cx="2867425" cy="207674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18A71811-3840-54AD-6BB6-9F5132C31C7D}"/>
              </a:ext>
            </a:extLst>
          </p:cNvPr>
          <p:cNvSpPr txBox="1"/>
          <p:nvPr/>
        </p:nvSpPr>
        <p:spPr>
          <a:xfrm>
            <a:off x="8373806" y="4940870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i="1" dirty="0" err="1">
                <a:solidFill>
                  <a:srgbClr val="00B050"/>
                </a:solidFill>
              </a:rPr>
              <a:t>polar</a:t>
            </a:r>
            <a:r>
              <a:rPr lang="it-IT" sz="2000" i="1" dirty="0">
                <a:solidFill>
                  <a:srgbClr val="00B050"/>
                </a:solidFill>
              </a:rPr>
              <a:t> </a:t>
            </a:r>
            <a:r>
              <a:rPr lang="it-IT" sz="2000" i="1" dirty="0" err="1">
                <a:solidFill>
                  <a:srgbClr val="00B050"/>
                </a:solidFill>
              </a:rPr>
              <a:t>coordinates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D885C3-71F2-7EC4-4958-F262F0941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928" y="3104466"/>
            <a:ext cx="6429366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8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6414-C8D2-6F58-6CB2-3B7CA7F6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191AFFC-ACA5-54B7-72C5-76D0B789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558E4D2D-C1BE-9745-15C4-1A6DD2ED11C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5AFFC3-4E09-3C1E-9A3B-50242EAD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11" y="1770095"/>
            <a:ext cx="6106377" cy="268642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6CBE70D-CCE8-BBA8-A6EC-B7F6A4364CF9}"/>
              </a:ext>
            </a:extLst>
          </p:cNvPr>
          <p:cNvSpPr/>
          <p:nvPr/>
        </p:nvSpPr>
        <p:spPr>
          <a:xfrm>
            <a:off x="147211" y="3606037"/>
            <a:ext cx="4729589" cy="613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EE098C-1617-7CD7-4A06-6B2EBD10038E}"/>
              </a:ext>
            </a:extLst>
          </p:cNvPr>
          <p:cNvSpPr txBox="1"/>
          <p:nvPr/>
        </p:nvSpPr>
        <p:spPr>
          <a:xfrm>
            <a:off x="192781" y="132219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2FCE66F-951F-D5F3-6DAD-00EAAFA7ACA2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9DC097CD-CA36-F09A-B2B7-A41222AC1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034" y="4472151"/>
            <a:ext cx="2133898" cy="22863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17C17A6-5712-04E2-4DB9-8475E660B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932" y="3389219"/>
            <a:ext cx="3943900" cy="724001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F5F113C-A76C-3E8F-4BBE-19F271BD8DC5}"/>
              </a:ext>
            </a:extLst>
          </p:cNvPr>
          <p:cNvSpPr/>
          <p:nvPr/>
        </p:nvSpPr>
        <p:spPr>
          <a:xfrm>
            <a:off x="8577943" y="3389219"/>
            <a:ext cx="2961889" cy="72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2A53E6-431F-BC77-33D8-F8016B786520}"/>
              </a:ext>
            </a:extLst>
          </p:cNvPr>
          <p:cNvSpPr txBox="1"/>
          <p:nvPr/>
        </p:nvSpPr>
        <p:spPr>
          <a:xfrm>
            <a:off x="9493891" y="4175841"/>
            <a:ext cx="1746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</a:t>
            </a:r>
            <a:r>
              <a:rPr kumimoji="0" lang="it-IT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3F6C093-1BFB-3A88-F7AE-2AE3DE6C2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991" y="1283093"/>
            <a:ext cx="2133898" cy="1544423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72A33F3-759E-08CF-9D0A-A21B852C2FFE}"/>
              </a:ext>
            </a:extLst>
          </p:cNvPr>
          <p:cNvCxnSpPr>
            <a:cxnSpLocks/>
          </p:cNvCxnSpPr>
          <p:nvPr/>
        </p:nvCxnSpPr>
        <p:spPr>
          <a:xfrm>
            <a:off x="6369015" y="4700783"/>
            <a:ext cx="1447255" cy="695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>
            <a:extLst>
              <a:ext uri="{FF2B5EF4-FFF2-40B4-BE49-F238E27FC236}">
                <a16:creationId xmlns:a16="http://schemas.microsoft.com/office/drawing/2014/main" id="{85E17201-36BE-35F9-F8C9-0F05A7D7EA2B}"/>
              </a:ext>
            </a:extLst>
          </p:cNvPr>
          <p:cNvSpPr/>
          <p:nvPr/>
        </p:nvSpPr>
        <p:spPr>
          <a:xfrm>
            <a:off x="9633857" y="3831771"/>
            <a:ext cx="217714" cy="259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D9C6969-61BF-69D5-2278-88CA535CCBF6}"/>
              </a:ext>
            </a:extLst>
          </p:cNvPr>
          <p:cNvCxnSpPr>
            <a:cxnSpLocks/>
          </p:cNvCxnSpPr>
          <p:nvPr/>
        </p:nvCxnSpPr>
        <p:spPr>
          <a:xfrm flipH="1">
            <a:off x="9043186" y="3897784"/>
            <a:ext cx="590671" cy="14987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/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At </a:t>
                </a:r>
                <a:r>
                  <a:rPr lang="it-IT" sz="2000" dirty="0" err="1">
                    <a:solidFill>
                      <a:schemeClr val="tx1"/>
                    </a:solidFill>
                    <a:latin typeface="Arial"/>
                    <a:cs typeface="Arial"/>
                  </a:rPr>
                  <a:t>starting</a:t>
                </a: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 time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𝛾</m:t>
                    </m:r>
                  </m:oMath>
                </a14:m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it-IT" sz="20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is</a:t>
                </a:r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blipFill>
                <a:blip r:embed="rId9"/>
                <a:stretch>
                  <a:fillRect l="-1739" t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66D0091A-5ED2-BCDE-A190-C6C291A56471}"/>
              </a:ext>
            </a:extLst>
          </p:cNvPr>
          <p:cNvSpPr/>
          <p:nvPr/>
        </p:nvSpPr>
        <p:spPr>
          <a:xfrm>
            <a:off x="192781" y="1949948"/>
            <a:ext cx="656305" cy="6137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065A840-AC13-00EA-4ABE-B9BDD694A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274" y="5262126"/>
            <a:ext cx="1657581" cy="12670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DD90273-DB3F-DC16-5C59-6B3DAB851953}"/>
              </a:ext>
            </a:extLst>
          </p:cNvPr>
          <p:cNvSpPr txBox="1"/>
          <p:nvPr/>
        </p:nvSpPr>
        <p:spPr>
          <a:xfrm>
            <a:off x="1929175" y="5492704"/>
            <a:ext cx="380759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lang="it-IT" sz="2000" dirty="0" err="1"/>
              <a:t>potential</a:t>
            </a:r>
            <a:r>
              <a:rPr lang="it-IT" sz="2000" dirty="0"/>
              <a:t> </a:t>
            </a:r>
            <a:r>
              <a:rPr lang="it-IT" sz="2000" dirty="0" err="1"/>
              <a:t>singularity</a:t>
            </a:r>
            <a:r>
              <a:rPr lang="it-IT" sz="2000" dirty="0"/>
              <a:t>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el-GR" sz="2000" dirty="0"/>
              <a:t>ρ</a:t>
            </a:r>
            <a:r>
              <a:rPr lang="it-IT" sz="2000" dirty="0"/>
              <a:t>=0 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52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498F-3282-BF84-E503-D44A7243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33F0AA4-C5B0-505E-7CB6-D9E7BC9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9892E79-F468-F608-9367-E67388F999A8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00DFAA8-F979-F8A5-7223-E2C13253FE7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B3C3A5-EBF7-9CE2-3F69-0D3D5257437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549127E-7838-6AF5-C6C6-1CF55E954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0" t="2682" r="6859"/>
          <a:stretch/>
        </p:blipFill>
        <p:spPr>
          <a:xfrm>
            <a:off x="230901" y="2358492"/>
            <a:ext cx="6084229" cy="4552886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4B50CCB-BB6B-477F-CC1A-273C5F68F6D6}"/>
              </a:ext>
            </a:extLst>
          </p:cNvPr>
          <p:cNvCxnSpPr>
            <a:cxnSpLocks/>
          </p:cNvCxnSpPr>
          <p:nvPr/>
        </p:nvCxnSpPr>
        <p:spPr>
          <a:xfrm flipH="1">
            <a:off x="3056021" y="1717076"/>
            <a:ext cx="2605394" cy="1447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5987F4-79BD-308F-36E0-0EC4E2796334}"/>
              </a:ext>
            </a:extLst>
          </p:cNvPr>
          <p:cNvSpPr txBox="1"/>
          <p:nvPr/>
        </p:nvSpPr>
        <p:spPr>
          <a:xfrm>
            <a:off x="4170995" y="1270221"/>
            <a:ext cx="451580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position in [0.35, 0.4, 0.6] s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CBD8E79-72C7-478B-5329-85CB3E2C77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r="6729"/>
          <a:stretch/>
        </p:blipFill>
        <p:spPr>
          <a:xfrm>
            <a:off x="6315130" y="2265387"/>
            <a:ext cx="5837000" cy="455288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BF1190F-242F-7612-3EE3-17C572FEFA2E}"/>
              </a:ext>
            </a:extLst>
          </p:cNvPr>
          <p:cNvCxnSpPr>
            <a:cxnSpLocks/>
          </p:cNvCxnSpPr>
          <p:nvPr/>
        </p:nvCxnSpPr>
        <p:spPr>
          <a:xfrm>
            <a:off x="6024057" y="1775343"/>
            <a:ext cx="3673396" cy="1712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323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A58C1-1D80-1AC5-3EB6-72C9D64C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77CEC2E-3952-3939-B621-063DAAD0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955517B-9DF6-F5CB-2C5B-090382FA2F2E}"/>
              </a:ext>
            </a:extLst>
          </p:cNvPr>
          <p:cNvSpPr txBox="1"/>
          <p:nvPr/>
        </p:nvSpPr>
        <p:spPr>
          <a:xfrm>
            <a:off x="310551" y="1316966"/>
            <a:ext cx="6633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CBD420D-91B1-B041-E0B8-CE422509DF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1E7E0A3-1200-E9FC-6AAF-0D5040779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891" r="7344" b="357"/>
          <a:stretch/>
        </p:blipFill>
        <p:spPr>
          <a:xfrm>
            <a:off x="0" y="1717076"/>
            <a:ext cx="6346371" cy="498565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6FFCA89-E7F2-81AD-2B6A-74C07EACE8A9}"/>
              </a:ext>
            </a:extLst>
          </p:cNvPr>
          <p:cNvSpPr/>
          <p:nvPr/>
        </p:nvSpPr>
        <p:spPr>
          <a:xfrm>
            <a:off x="511627" y="1917290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F55D11E-BA27-03CF-EB78-2E2307BBB0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83770" y="2150631"/>
            <a:ext cx="3174291" cy="524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74BDDAE1-FDD7-4462-DF22-1A133A440590}"/>
              </a:ext>
            </a:extLst>
          </p:cNvPr>
          <p:cNvSpPr/>
          <p:nvPr/>
        </p:nvSpPr>
        <p:spPr>
          <a:xfrm>
            <a:off x="718455" y="4943518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FFD9F25-250A-E4F1-3A43-8305A435D016}"/>
              </a:ext>
            </a:extLst>
          </p:cNvPr>
          <p:cNvCxnSpPr>
            <a:cxnSpLocks/>
          </p:cNvCxnSpPr>
          <p:nvPr/>
        </p:nvCxnSpPr>
        <p:spPr>
          <a:xfrm flipV="1">
            <a:off x="973921" y="4767943"/>
            <a:ext cx="887536" cy="175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7475262F-BD1F-9D4F-B176-6F43B7CA4849}"/>
              </a:ext>
            </a:extLst>
          </p:cNvPr>
          <p:cNvSpPr txBox="1"/>
          <p:nvPr/>
        </p:nvSpPr>
        <p:spPr>
          <a:xfrm>
            <a:off x="1992085" y="1228418"/>
            <a:ext cx="32874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Lenght</a:t>
            </a:r>
            <a:r>
              <a:rPr lang="it-IT" sz="2000" b="1" dirty="0">
                <a:solidFill>
                  <a:srgbClr val="FF0000"/>
                </a:solidFill>
                <a:latin typeface="Arial"/>
                <a:cs typeface="Arial"/>
              </a:rPr>
              <a:t> from the </a:t>
            </a: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origin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039869E8-4B2B-5E47-20B5-B973CE106D0B}"/>
              </a:ext>
            </a:extLst>
          </p:cNvPr>
          <p:cNvCxnSpPr/>
          <p:nvPr/>
        </p:nvCxnSpPr>
        <p:spPr>
          <a:xfrm flipH="1" flipV="1">
            <a:off x="2394857" y="1628528"/>
            <a:ext cx="119743" cy="75544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06CAC45-BF23-FD0C-D6A7-B9A6DC1B71B7}"/>
              </a:ext>
            </a:extLst>
          </p:cNvPr>
          <p:cNvCxnSpPr>
            <a:cxnSpLocks/>
          </p:cNvCxnSpPr>
          <p:nvPr/>
        </p:nvCxnSpPr>
        <p:spPr>
          <a:xfrm flipV="1">
            <a:off x="1861457" y="1628528"/>
            <a:ext cx="413657" cy="257335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DBEBB148-7C56-CCD4-BF6A-F225210521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4" t="9573" b="15454"/>
          <a:stretch/>
        </p:blipFill>
        <p:spPr>
          <a:xfrm>
            <a:off x="5018314" y="1203851"/>
            <a:ext cx="4385838" cy="62634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043BE49-6123-168E-9FB5-C6EF56C9326C}"/>
              </a:ext>
            </a:extLst>
          </p:cNvPr>
          <p:cNvCxnSpPr>
            <a:cxnSpLocks/>
          </p:cNvCxnSpPr>
          <p:nvPr/>
        </p:nvCxnSpPr>
        <p:spPr>
          <a:xfrm flipH="1">
            <a:off x="4185556" y="1830191"/>
            <a:ext cx="4991101" cy="893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magine 3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C7B4B9E-BCE5-715B-2C36-D01BBD687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" t="5741" r="7757"/>
          <a:stretch/>
        </p:blipFill>
        <p:spPr>
          <a:xfrm>
            <a:off x="6346371" y="2608562"/>
            <a:ext cx="5722540" cy="4318762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DDF8420-BEA6-61E9-D2AD-F89627EDC9A8}"/>
              </a:ext>
            </a:extLst>
          </p:cNvPr>
          <p:cNvCxnSpPr>
            <a:cxnSpLocks/>
          </p:cNvCxnSpPr>
          <p:nvPr/>
        </p:nvCxnSpPr>
        <p:spPr>
          <a:xfrm flipV="1">
            <a:off x="9742714" y="2504531"/>
            <a:ext cx="54429" cy="576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923A538D-13AA-51C1-C1E9-F4ED86511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0472" y="2128859"/>
            <a:ext cx="1574654" cy="2551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90E19F7D-A58D-650C-2682-712D878F1A2F}"/>
              </a:ext>
            </a:extLst>
          </p:cNvPr>
          <p:cNvSpPr txBox="1"/>
          <p:nvPr/>
        </p:nvSpPr>
        <p:spPr>
          <a:xfrm>
            <a:off x="9185869" y="1991044"/>
            <a:ext cx="3000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60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218E-DA79-793D-148C-D10F4D9F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08B520-5B6B-ADDC-C42B-6947683D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 t="2719" r="8704"/>
          <a:stretch/>
        </p:blipFill>
        <p:spPr>
          <a:xfrm>
            <a:off x="310551" y="1257300"/>
            <a:ext cx="8409217" cy="560070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F889B1-21FE-0F8C-C49E-7A3880CD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D27F170-0CD5-A7A7-D7C3-6E2E6EE92551}"/>
              </a:ext>
            </a:extLst>
          </p:cNvPr>
          <p:cNvSpPr txBox="1"/>
          <p:nvPr/>
        </p:nvSpPr>
        <p:spPr>
          <a:xfrm>
            <a:off x="310551" y="1316966"/>
            <a:ext cx="6691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1BB47D0-6B68-1988-AF15-F175BF22EE10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C0A23E3-B8FC-05A6-ECA4-2043433275F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4B2CD1E-58F3-87AF-85E7-B67172D4CFC8}"/>
              </a:ext>
            </a:extLst>
          </p:cNvPr>
          <p:cNvSpPr txBox="1"/>
          <p:nvPr/>
        </p:nvSpPr>
        <p:spPr>
          <a:xfrm>
            <a:off x="8904515" y="1717076"/>
            <a:ext cx="328748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 is modulated based on the distance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High speed far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rial"/>
                <a:cs typeface="Arial"/>
              </a:rPr>
              <a:t>Greater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precision with lower speed when close to the origin.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56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(with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  <p:pic>
        <p:nvPicPr>
          <p:cNvPr id="3" name="Video senza titolo - Realizzato con Clipchamp (1)">
            <a:hlinkClick r:id="" action="ppaction://media"/>
            <a:extLst>
              <a:ext uri="{FF2B5EF4-FFF2-40B4-BE49-F238E27FC236}">
                <a16:creationId xmlns:a16="http://schemas.microsoft.com/office/drawing/2014/main" id="{4A19B8BC-1071-911F-2832-33F5E17461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180"/>
                </p14:media>
              </p:ext>
            </p:extLst>
          </p:nvPr>
        </p:nvPicPr>
        <p:blipFill>
          <a:blip r:embed="rId6"/>
          <a:srcRect t="-2786" b="10545"/>
          <a:stretch>
            <a:fillRect/>
          </a:stretch>
        </p:blipFill>
        <p:spPr>
          <a:xfrm>
            <a:off x="767630" y="1676401"/>
            <a:ext cx="10656740" cy="46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261C-4899-C6F9-D27C-FC3D331D4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942E5FFB-F171-7BBB-CF60-EF82B1E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0AF2D29-C181-8100-8A26-EC51BFA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(2°version)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AC7173-4325-D8EB-463C-DE5FE65F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20" y="2145348"/>
            <a:ext cx="10458988" cy="17399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DDF54C-F799-14FE-3DAF-F00F486B74ED}"/>
              </a:ext>
            </a:extLst>
          </p:cNvPr>
          <p:cNvSpPr txBox="1"/>
          <p:nvPr/>
        </p:nvSpPr>
        <p:spPr>
          <a:xfrm>
            <a:off x="165855" y="6164900"/>
            <a:ext cx="47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Avoid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singularity</a:t>
            </a:r>
            <a:r>
              <a:rPr lang="it-IT" dirty="0">
                <a:solidFill>
                  <a:srgbClr val="FF0000"/>
                </a:solidFill>
              </a:rPr>
              <a:t> on </a:t>
            </a:r>
            <a:r>
              <a:rPr lang="el-GR" sz="1800" dirty="0">
                <a:solidFill>
                  <a:srgbClr val="FF0000"/>
                </a:solidFill>
              </a:rPr>
              <a:t>ρ</a:t>
            </a:r>
            <a:r>
              <a:rPr lang="it-IT" dirty="0">
                <a:solidFill>
                  <a:srgbClr val="FF0000"/>
                </a:solidFill>
              </a:rPr>
              <a:t> with </a:t>
            </a:r>
            <a:r>
              <a:rPr lang="it-IT" dirty="0" err="1">
                <a:solidFill>
                  <a:srgbClr val="FF0000"/>
                </a:solidFill>
              </a:rPr>
              <a:t>change</a:t>
            </a:r>
            <a:r>
              <a:rPr lang="it-IT" dirty="0">
                <a:solidFill>
                  <a:srgbClr val="FF0000"/>
                </a:solidFill>
              </a:rPr>
              <a:t> of input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B93D12-9E6C-6ED7-1CE6-B31B338D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968836-85D4-3386-0EFD-550ACE71A0B5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D54D2DD-EA40-C75C-BDE1-EDCC62BCF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47D636-C698-0422-0F2E-3385763F0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9" y="3998088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A8AD0398-5718-2F8F-2355-F1C251BF6930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57FCA7F4-B221-F454-6EB9-5764ED434CCA}"/>
              </a:ext>
            </a:extLst>
          </p:cNvPr>
          <p:cNvSpPr txBox="1"/>
          <p:nvPr/>
        </p:nvSpPr>
        <p:spPr>
          <a:xfrm>
            <a:off x="165855" y="5782125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2ABFAD7-A69F-7874-B842-E0A92A570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592" y="6190626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87685E4-CA00-FE6D-5495-BC0E6BB130C0}"/>
              </a:ext>
            </a:extLst>
          </p:cNvPr>
          <p:cNvSpPr/>
          <p:nvPr/>
        </p:nvSpPr>
        <p:spPr>
          <a:xfrm>
            <a:off x="4212771" y="2145348"/>
            <a:ext cx="2460172" cy="1189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787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E9CD34-A302-3979-2AE4-BCC53323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1810374"/>
            <a:ext cx="6092631" cy="306823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14CCB4-015E-2947-FA8B-8B1B27D5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60" t="11410" r="46412" b="28895"/>
          <a:stretch/>
        </p:blipFill>
        <p:spPr>
          <a:xfrm>
            <a:off x="6917192" y="1424815"/>
            <a:ext cx="5153458" cy="2212454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49C9612-82B8-E371-F2EC-1191DFB4187A}"/>
              </a:ext>
            </a:extLst>
          </p:cNvPr>
          <p:cNvCxnSpPr>
            <a:cxnSpLocks/>
          </p:cNvCxnSpPr>
          <p:nvPr/>
        </p:nvCxnSpPr>
        <p:spPr>
          <a:xfrm flipH="1">
            <a:off x="6403182" y="2213227"/>
            <a:ext cx="759618" cy="2251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03FC322-584E-40DA-7A50-0FB49DDE97BF}"/>
              </a:ext>
            </a:extLst>
          </p:cNvPr>
          <p:cNvCxnSpPr>
            <a:cxnSpLocks/>
          </p:cNvCxnSpPr>
          <p:nvPr/>
        </p:nvCxnSpPr>
        <p:spPr>
          <a:xfrm flipH="1">
            <a:off x="10139369" y="3086918"/>
            <a:ext cx="234717" cy="126647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F5D661D0-9D2F-E15C-2DEA-C1FBB1EDD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921" y="4440394"/>
            <a:ext cx="1762371" cy="876422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7263503-7CE5-FBD2-B707-54772023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192" y="4609503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001505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DB5A2-5623-E571-154C-41C66DD6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DBD949C-7167-7B47-C5EA-4E9FBF53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FDB0726B-6F33-8765-3446-120C106BCBE9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4156372-D03B-8B57-2B0A-D447050AAA5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10DB42E-A654-FDE4-1AF5-5E97C1772393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7C8F0D-E26F-18AC-9E66-E0738C14F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3" t="4550" r="8705"/>
          <a:stretch/>
        </p:blipFill>
        <p:spPr>
          <a:xfrm>
            <a:off x="13091" y="2011526"/>
            <a:ext cx="6082909" cy="484647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0168A3-E5BD-58D9-7C52-91EA11DE5AE1}"/>
              </a:ext>
            </a:extLst>
          </p:cNvPr>
          <p:cNvSpPr txBox="1"/>
          <p:nvPr/>
        </p:nvSpPr>
        <p:spPr>
          <a:xfrm>
            <a:off x="1987800" y="1128061"/>
            <a:ext cx="6821905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position in [0.5, 0.7, 1.6] s</a:t>
            </a:r>
          </a:p>
          <a:p>
            <a:r>
              <a:rPr lang="it-IT" dirty="0"/>
              <a:t>The concave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linear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roh</a:t>
            </a:r>
            <a:endParaRPr lang="it-IT" dirty="0"/>
          </a:p>
          <a:p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10EB085-E0B8-3522-B19D-4FCB5E039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8" r="8442"/>
          <a:stretch/>
        </p:blipFill>
        <p:spPr>
          <a:xfrm>
            <a:off x="6090549" y="1775343"/>
            <a:ext cx="6088361" cy="50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269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824402"/>
          </a:xfrm>
        </p:spPr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endParaRPr lang="it-IT" sz="3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59086-4520-B58D-647C-11FFAF8E80BC}"/>
              </a:ext>
            </a:extLst>
          </p:cNvPr>
          <p:cNvSpPr txBox="1"/>
          <p:nvPr/>
        </p:nvSpPr>
        <p:spPr>
          <a:xfrm>
            <a:off x="216567" y="2170661"/>
            <a:ext cx="5465114" cy="203132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it-IT" b="1" dirty="0"/>
              <a:t>State </a:t>
            </a:r>
            <a:r>
              <a:rPr lang="it-IT" b="1" dirty="0" err="1"/>
              <a:t>error</a:t>
            </a:r>
            <a:r>
              <a:rPr lang="it-IT" b="1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smooth</a:t>
            </a:r>
            <a:r>
              <a:rPr lang="it-IT" dirty="0"/>
              <a:t>,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System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coupled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Gains are time </a:t>
            </a:r>
            <a:r>
              <a:rPr lang="it-IT" dirty="0" err="1"/>
              <a:t>varying</a:t>
            </a:r>
            <a:r>
              <a:rPr lang="it-IT" dirty="0"/>
              <a:t> and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velocities</a:t>
            </a:r>
            <a:r>
              <a:rPr lang="it-IT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guarantee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3F39-BFF1-439C-526C-08460841E319}"/>
              </a:ext>
            </a:extLst>
          </p:cNvPr>
          <p:cNvSpPr txBox="1"/>
          <p:nvPr/>
        </p:nvSpPr>
        <p:spPr>
          <a:xfrm>
            <a:off x="5775157" y="1356697"/>
            <a:ext cx="6253799" cy="17543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coupled</a:t>
            </a:r>
            <a:r>
              <a:rPr lang="it-IT" sz="18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Works with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trajectories</a:t>
            </a:r>
            <a:endParaRPr lang="it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linear, </a:t>
            </a:r>
            <a:r>
              <a:rPr lang="it-IT" sz="1800" dirty="0" err="1"/>
              <a:t>decoupled</a:t>
            </a:r>
            <a:r>
              <a:rPr lang="it-IT" sz="1800" dirty="0"/>
              <a:t>, SISO , single integrator → control design </a:t>
            </a:r>
            <a:r>
              <a:rPr lang="it-IT" sz="1800" dirty="0" err="1"/>
              <a:t>is</a:t>
            </a:r>
            <a:r>
              <a:rPr lang="it-IT" sz="1800" dirty="0"/>
              <a:t> easy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9B05D-8192-EDAE-90E1-CA82908F3125}"/>
              </a:ext>
            </a:extLst>
          </p:cNvPr>
          <p:cNvSpPr txBox="1"/>
          <p:nvPr/>
        </p:nvSpPr>
        <p:spPr>
          <a:xfrm>
            <a:off x="5775157" y="3314499"/>
            <a:ext cx="6253799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</a:t>
            </a:r>
            <a:r>
              <a:rPr lang="it-IT" b="1" dirty="0" err="1"/>
              <a:t>f</a:t>
            </a:r>
            <a:r>
              <a:rPr lang="it-IT" sz="1800" b="1" dirty="0" err="1"/>
              <a:t>urther</a:t>
            </a:r>
            <a:r>
              <a:rPr lang="it-IT" sz="1800" b="1" dirty="0"/>
              <a:t>  </a:t>
            </a:r>
            <a:r>
              <a:rPr lang="it-IT" sz="1800" b="1" dirty="0" err="1"/>
              <a:t>derivatives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smooth</a:t>
            </a:r>
            <a:r>
              <a:rPr lang="it-IT" dirty="0"/>
              <a:t>,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System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decoupled</a:t>
            </a:r>
            <a:r>
              <a:rPr lang="it-IT" sz="1800" dirty="0"/>
              <a:t>, linear, double integrator → control design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quite</a:t>
            </a:r>
            <a:r>
              <a:rPr lang="it-IT" sz="1800" dirty="0"/>
              <a:t> easy, with more gains</a:t>
            </a: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768BAA28-02CA-F122-463B-7D285EE7265A}"/>
              </a:ext>
            </a:extLst>
          </p:cNvPr>
          <p:cNvSpPr txBox="1"/>
          <p:nvPr/>
        </p:nvSpPr>
        <p:spPr>
          <a:xfrm>
            <a:off x="902702" y="5243889"/>
            <a:ext cx="4610675" cy="120032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 err="1"/>
              <a:t>Cartesian</a:t>
            </a:r>
            <a:r>
              <a:rPr lang="it-IT" sz="1800" b="1" dirty="0"/>
              <a:t>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</a:t>
            </a:r>
            <a:r>
              <a:rPr lang="it-IT" dirty="0"/>
              <a:t>design </a:t>
            </a:r>
            <a:r>
              <a:rPr lang="it-IT" sz="1800" dirty="0" err="1"/>
              <a:t>simple</a:t>
            </a:r>
            <a:r>
              <a:rPr lang="it-IT" sz="1800" dirty="0"/>
              <a:t>, 2 gains &gt; 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</a:t>
            </a:r>
            <a:r>
              <a:rPr lang="it-IT" sz="1800" dirty="0"/>
              <a:t>o </a:t>
            </a:r>
            <a:r>
              <a:rPr lang="it-IT" sz="1800" dirty="0" err="1"/>
              <a:t>singularities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endParaRPr lang="it-IT" sz="18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6211F39-5519-6896-6464-794713B06470}"/>
              </a:ext>
            </a:extLst>
          </p:cNvPr>
          <p:cNvSpPr txBox="1"/>
          <p:nvPr/>
        </p:nvSpPr>
        <p:spPr>
          <a:xfrm>
            <a:off x="6678625" y="5160487"/>
            <a:ext cx="4774485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Posture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now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design </a:t>
            </a:r>
            <a:r>
              <a:rPr lang="it-IT" sz="1800" dirty="0" err="1"/>
              <a:t>is</a:t>
            </a:r>
            <a:r>
              <a:rPr lang="it-IT" sz="1800" dirty="0"/>
              <a:t> more </a:t>
            </a:r>
            <a:r>
              <a:rPr lang="it-IT" sz="1800" dirty="0" err="1"/>
              <a:t>difficult</a:t>
            </a:r>
            <a:r>
              <a:rPr lang="it-IT" sz="1800" dirty="0"/>
              <a:t>, 3 gains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Singularity</a:t>
            </a:r>
            <a:r>
              <a:rPr lang="it-IT" sz="1800" dirty="0"/>
              <a:t> </a:t>
            </a:r>
            <a:r>
              <a:rPr lang="it-IT" sz="1800" dirty="0" err="1"/>
              <a:t>problem</a:t>
            </a:r>
            <a:r>
              <a:rPr lang="it-IT" sz="1800" dirty="0"/>
              <a:t> in rho=0 </a:t>
            </a:r>
            <a:r>
              <a:rPr lang="it-IT" sz="1800" dirty="0">
                <a:sym typeface="Wingdings" panose="05000000000000000000" pitchFamily="2" charset="2"/>
              </a:rPr>
              <a:t> </a:t>
            </a:r>
            <a:r>
              <a:rPr lang="it-IT" sz="1800" dirty="0" err="1">
                <a:sym typeface="Wingdings" panose="05000000000000000000" pitchFamily="2" charset="2"/>
              </a:rPr>
              <a:t>solved</a:t>
            </a:r>
            <a:r>
              <a:rPr lang="it-IT" sz="1800" dirty="0">
                <a:sym typeface="Wingdings" panose="05000000000000000000" pitchFamily="2" charset="2"/>
              </a:rPr>
              <a:t> by </a:t>
            </a:r>
            <a:r>
              <a:rPr lang="it-IT" sz="1800" dirty="0" err="1">
                <a:sym typeface="Wingdings" panose="05000000000000000000" pitchFamily="2" charset="2"/>
              </a:rPr>
              <a:t>shifting</a:t>
            </a:r>
            <a:r>
              <a:rPr lang="it-IT" sz="1800" dirty="0">
                <a:sym typeface="Wingdings" panose="05000000000000000000" pitchFamily="2" charset="2"/>
              </a:rPr>
              <a:t> </a:t>
            </a:r>
            <a:r>
              <a:rPr lang="it-IT" sz="1800" dirty="0" err="1">
                <a:sym typeface="Wingdings" panose="05000000000000000000" pitchFamily="2" charset="2"/>
              </a:rPr>
              <a:t>singularity</a:t>
            </a:r>
            <a:r>
              <a:rPr lang="it-IT" sz="1800" dirty="0">
                <a:sym typeface="Wingdings" panose="05000000000000000000" pitchFamily="2" charset="2"/>
              </a:rPr>
              <a:t> in input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D4F0CDCF-7125-68C2-8FFF-88A345FD2BB4}"/>
              </a:ext>
            </a:extLst>
          </p:cNvPr>
          <p:cNvCxnSpPr>
            <a:cxnSpLocks/>
          </p:cNvCxnSpPr>
          <p:nvPr/>
        </p:nvCxnSpPr>
        <p:spPr>
          <a:xfrm flipH="1">
            <a:off x="0" y="4957011"/>
            <a:ext cx="12192000" cy="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Video senza titolo - Realizzato con Clipchamp (3)">
            <a:hlinkClick r:id="" action="ppaction://media"/>
            <a:extLst>
              <a:ext uri="{FF2B5EF4-FFF2-40B4-BE49-F238E27FC236}">
                <a16:creationId xmlns:a16="http://schemas.microsoft.com/office/drawing/2014/main" id="{FC411168-6FD6-8735-3C4C-9EFA7825C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b="6492"/>
          <a:stretch/>
        </p:blipFill>
        <p:spPr>
          <a:xfrm>
            <a:off x="761174" y="1513115"/>
            <a:ext cx="10346327" cy="52251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(B-point)</a:t>
            </a:r>
            <a:r>
              <a:rPr lang="it-IT" sz="1800" dirty="0"/>
              <a:t> and posture </a:t>
            </a:r>
            <a:r>
              <a:rPr lang="it-IT" sz="1800" dirty="0" err="1"/>
              <a:t>regulation</a:t>
            </a:r>
            <a:r>
              <a:rPr lang="it-IT" sz="1800" dirty="0"/>
              <a:t>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1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9E58BE0-1504-ADF0-6837-4D5EDD66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6" y="1047469"/>
            <a:ext cx="11736000" cy="999292"/>
          </a:xfrm>
        </p:spPr>
        <p:txBody>
          <a:bodyPr/>
          <a:lstStyle/>
          <a:p>
            <a:r>
              <a:rPr lang="it-IT" dirty="0"/>
              <a:t>Parking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15997D-FD3D-01A2-BA2E-C4394DAC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625"/>
            <a:ext cx="5458587" cy="48393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55BE948-DBA1-2C3A-1ADB-963C2CD7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80" y="1189210"/>
            <a:ext cx="2362530" cy="132416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789F64E-0166-C8AC-8D0C-9EC346413795}"/>
              </a:ext>
            </a:extLst>
          </p:cNvPr>
          <p:cNvSpPr/>
          <p:nvPr/>
        </p:nvSpPr>
        <p:spPr>
          <a:xfrm>
            <a:off x="126124" y="2085407"/>
            <a:ext cx="2848304" cy="762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6AB1C4A-D13A-3B16-D568-8D14B375E987}"/>
              </a:ext>
            </a:extLst>
          </p:cNvPr>
          <p:cNvSpPr/>
          <p:nvPr/>
        </p:nvSpPr>
        <p:spPr>
          <a:xfrm>
            <a:off x="278524" y="5222745"/>
            <a:ext cx="2848304" cy="7628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246D005-DF7F-3428-D69F-62F3DB745190}"/>
              </a:ext>
            </a:extLst>
          </p:cNvPr>
          <p:cNvSpPr txBox="1"/>
          <p:nvPr/>
        </p:nvSpPr>
        <p:spPr>
          <a:xfrm>
            <a:off x="5991223" y="2721250"/>
            <a:ext cx="546511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Two</a:t>
            </a:r>
            <a:r>
              <a:rPr lang="en-US" dirty="0"/>
              <a:t> waypoints </a:t>
            </a:r>
            <a:r>
              <a:rPr lang="it-IT" dirty="0"/>
              <a:t>for the parking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 a real parking condition</a:t>
            </a:r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71BA3B8-B193-34D9-CBCE-8539FB25BB2B}"/>
              </a:ext>
            </a:extLst>
          </p:cNvPr>
          <p:cNvCxnSpPr>
            <a:cxnSpLocks/>
          </p:cNvCxnSpPr>
          <p:nvPr/>
        </p:nvCxnSpPr>
        <p:spPr>
          <a:xfrm flipH="1" flipV="1">
            <a:off x="3199795" y="2371659"/>
            <a:ext cx="2718461" cy="5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9B0B0A2-EBD5-A533-79EF-DD5594C2ECDF}"/>
              </a:ext>
            </a:extLst>
          </p:cNvPr>
          <p:cNvCxnSpPr>
            <a:cxnSpLocks/>
          </p:cNvCxnSpPr>
          <p:nvPr/>
        </p:nvCxnSpPr>
        <p:spPr>
          <a:xfrm flipH="1">
            <a:off x="3199795" y="3121572"/>
            <a:ext cx="2718461" cy="239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28E2531A-297C-6E55-26EE-E3A905A01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603621" y="3644580"/>
            <a:ext cx="6588379" cy="3156330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6CEB7E13-79D7-4440-D4CC-ADD0F2BF40A4}"/>
              </a:ext>
            </a:extLst>
          </p:cNvPr>
          <p:cNvSpPr/>
          <p:nvPr/>
        </p:nvSpPr>
        <p:spPr>
          <a:xfrm>
            <a:off x="8437892" y="4346263"/>
            <a:ext cx="156445" cy="126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555056E-E42E-9765-ADD0-E51E56A0BE1B}"/>
              </a:ext>
            </a:extLst>
          </p:cNvPr>
          <p:cNvSpPr/>
          <p:nvPr/>
        </p:nvSpPr>
        <p:spPr>
          <a:xfrm>
            <a:off x="8517236" y="4723453"/>
            <a:ext cx="156445" cy="126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D553-974A-80F1-ACA9-81522AE0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862D564-EA36-0E38-7616-4EA4068B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E44A370-1523-01BF-74EE-8F41D91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 between the tracking trajectory and the parking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1B2C5-8AA9-D441-2A71-31D91F39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767650"/>
            <a:ext cx="7017498" cy="4608807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E14498-3ED1-06DE-197B-4598E5939975}"/>
              </a:ext>
            </a:extLst>
          </p:cNvPr>
          <p:cNvSpPr txBox="1"/>
          <p:nvPr/>
        </p:nvSpPr>
        <p:spPr>
          <a:xfrm>
            <a:off x="94919" y="2586318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Enable to activate individual phases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3F0594F-E6D8-2DE3-DAF1-18D88200A18C}"/>
              </a:ext>
            </a:extLst>
          </p:cNvPr>
          <p:cNvCxnSpPr/>
          <p:nvPr/>
        </p:nvCxnSpPr>
        <p:spPr>
          <a:xfrm flipV="1">
            <a:off x="3888828" y="2669628"/>
            <a:ext cx="1534510" cy="1013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0D8E216-79AA-D2DC-850A-662672686B35}"/>
              </a:ext>
            </a:extLst>
          </p:cNvPr>
          <p:cNvCxnSpPr>
            <a:cxnSpLocks/>
          </p:cNvCxnSpPr>
          <p:nvPr/>
        </p:nvCxnSpPr>
        <p:spPr>
          <a:xfrm>
            <a:off x="3888828" y="2857307"/>
            <a:ext cx="5029200" cy="182729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F17A9CEE-18B4-7BCB-1497-00A4595CA324}"/>
              </a:ext>
            </a:extLst>
          </p:cNvPr>
          <p:cNvSpPr txBox="1"/>
          <p:nvPr/>
        </p:nvSpPr>
        <p:spPr>
          <a:xfrm>
            <a:off x="94919" y="3689027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 err="1"/>
              <a:t>Automatic</a:t>
            </a:r>
            <a:r>
              <a:rPr lang="it-IT" dirty="0"/>
              <a:t> switching</a:t>
            </a:r>
          </a:p>
        </p:txBody>
      </p:sp>
    </p:spTree>
    <p:extLst>
      <p:ext uri="{BB962C8B-B14F-4D97-AF65-F5344CB8AC3E}">
        <p14:creationId xmlns:p14="http://schemas.microsoft.com/office/powerpoint/2010/main" val="2392161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2468</TotalTime>
  <Words>981</Words>
  <Application>Microsoft Office PowerPoint</Application>
  <PresentationFormat>Widescreen</PresentationFormat>
  <Paragraphs>242</Paragraphs>
  <Slides>66</Slides>
  <Notes>40</Notes>
  <HiddenSlides>0</HiddenSlides>
  <MMClips>8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66</vt:i4>
      </vt:variant>
    </vt:vector>
  </HeadingPairs>
  <TitlesOfParts>
    <vt:vector size="71" baseType="lpstr">
      <vt:lpstr>Arial</vt:lpstr>
      <vt:lpstr>Calibri</vt:lpstr>
      <vt:lpstr>Cambria Math</vt:lpstr>
      <vt:lpstr>Wingdings</vt:lpstr>
      <vt:lpstr>Tema di Office</vt:lpstr>
      <vt:lpstr>Presentazione standard di PowerPoint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Parking problem</vt:lpstr>
      <vt:lpstr>Merger between the tracking trajectory and the parking</vt:lpstr>
      <vt:lpstr>TRAJECTORY TRACKING - STATE ERROR FEEDBACK</vt:lpstr>
      <vt:lpstr>Design</vt:lpstr>
      <vt:lpstr>Presentazione standard di PowerPoint</vt:lpstr>
      <vt:lpstr>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Nonlinear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TRAJECTORY TRACKING - OUTPUT ERROR FEEDBACK</vt:lpstr>
      <vt:lpstr>Feedback linearization based on a reference point on the sagittal axis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Feedback linearization based on second order derivatives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REGULATION</vt:lpstr>
      <vt:lpstr>Cartesian regulation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    (1° version)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regulation(with singularity)</vt:lpstr>
      <vt:lpstr>Posture regulation (2°version)</vt:lpstr>
      <vt:lpstr>Presentazione standard di PowerPoint</vt:lpstr>
      <vt:lpstr>Presentazione standard di PowerPoint</vt:lpstr>
      <vt:lpstr>Final considerations</vt:lpstr>
      <vt:lpstr>Output error feedback (B-point) and posture regulation(without singularity)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Alessandro Borgherini</cp:lastModifiedBy>
  <cp:revision>659</cp:revision>
  <dcterms:created xsi:type="dcterms:W3CDTF">2023-05-17T11:15:50Z</dcterms:created>
  <dcterms:modified xsi:type="dcterms:W3CDTF">2025-01-28T09:16:29Z</dcterms:modified>
</cp:coreProperties>
</file>